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2000" cy="6858000"/>
  <p:notesSz cx="6858000" cy="12192000"/>
  <p:embeddedFontLst>
    <p:embeddedFont>
      <p:font typeface="Quattrocento Sans" charset="-122" pitchFamily="34"/>
      <p:regular r:id="rId17"/>
    </p:embeddedFont>
    <p:embeddedFont>
      <p:font typeface="Oranienbaum" charset="-122" pitchFamily="34"/>
      <p:regular r:id="rId18"/>
    </p:embeddedFont>
    <p:embeddedFont>
      <p:font typeface="Unna" charset="-122" pitchFamily="34"/>
      <p:regular r:id="rId19"/>
    </p:embeddedFont>
    <p:embeddedFont>
      <p:font typeface="Liter" charset="-122" pitchFamily="34"/>
      <p:regular r:id="rId20"/>
    </p:embeddedFont>
    <p:embeddedFont>
      <p:font typeface="MiSans" charset="-122" pitchFamily="34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/Relationships>
</file>

<file path=ppt/media/>
</file>

<file path=ppt/media/image-1-1.png>
</file>

<file path=ppt/media/image-10-1.jp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8F9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-blog.csdnimg.cn/eb698b67df9f8f74d66a91f844e4fe9e966708c0.png">    </p:cNvPr>
          <p:cNvPicPr>
            <a:picLocks noChangeAspect="1"/>
          </p:cNvPicPr>
          <p:nvPr/>
        </p:nvPicPr>
        <p:blipFill>
          <a:blip r:embed="rId1">
            <a:alphaModFix amt="20000"/>
          </a:blip>
          <a:srcRect l="0" r="0" t="21875" b="21875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2C3E50">
                  <a:alpha val="90000"/>
                </a:srgbClr>
              </a:gs>
              <a:gs pos="50000">
                <a:srgbClr val="2C3E50">
                  <a:alpha val="80000"/>
                </a:srgbClr>
              </a:gs>
              <a:gs pos="100000">
                <a:srgbClr val="5D737E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1118295"/>
            <a:ext cx="2771775" cy="381000"/>
          </a:xfrm>
          <a:custGeom>
            <a:avLst/>
            <a:gdLst/>
            <a:ahLst/>
            <a:cxnLst/>
            <a:rect l="l" t="t" r="r" b="b"/>
            <a:pathLst>
              <a:path w="2771775" h="381000">
                <a:moveTo>
                  <a:pt x="0" y="0"/>
                </a:moveTo>
                <a:lnTo>
                  <a:pt x="2771775" y="0"/>
                </a:lnTo>
                <a:lnTo>
                  <a:pt x="2771775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1194495"/>
            <a:ext cx="2466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spc="120" kern="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BIOSTATISTICS MINI PROJECT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1956495"/>
            <a:ext cx="9315450" cy="18383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200" b="1" dirty="0">
                <a:solidFill>
                  <a:srgbClr val="E9ECE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Assessing the Impact of Treatment-Dependent Censoring on Survival Analysis in Clinical Trials Using Copulas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4101405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8" name="Text 5"/>
          <p:cNvSpPr/>
          <p:nvPr/>
        </p:nvSpPr>
        <p:spPr>
          <a:xfrm>
            <a:off x="381000" y="4444305"/>
            <a:ext cx="11544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E9ECEF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Odey R. Mofokeng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81000" y="4863405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9ECEF">
                    <a:alpha val="9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School of Actuarial Science and Statistics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381000" y="5244405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9ECEF">
                    <a:alpha val="9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University of the Witwatersrand, Johannesburg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400050" y="62865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288" y="19050"/>
                </a:moveTo>
                <a:cubicBezTo>
                  <a:pt x="6400" y="19050"/>
                  <a:pt x="0" y="25450"/>
                  <a:pt x="0" y="33338"/>
                </a:cubicBezTo>
                <a:cubicBezTo>
                  <a:pt x="0" y="37832"/>
                  <a:pt x="2113" y="42059"/>
                  <a:pt x="5715" y="44768"/>
                </a:cubicBezTo>
                <a:lnTo>
                  <a:pt x="67628" y="91202"/>
                </a:lnTo>
                <a:cubicBezTo>
                  <a:pt x="72717" y="95012"/>
                  <a:pt x="79683" y="95012"/>
                  <a:pt x="84773" y="91202"/>
                </a:cubicBezTo>
                <a:lnTo>
                  <a:pt x="146685" y="44767"/>
                </a:lnTo>
                <a:cubicBezTo>
                  <a:pt x="150287" y="42059"/>
                  <a:pt x="152400" y="37832"/>
                  <a:pt x="152400" y="33337"/>
                </a:cubicBezTo>
                <a:cubicBezTo>
                  <a:pt x="152400" y="25450"/>
                  <a:pt x="146000" y="19050"/>
                  <a:pt x="138113" y="19050"/>
                </a:cubicBezTo>
                <a:lnTo>
                  <a:pt x="14288" y="19050"/>
                </a:lnTo>
                <a:close/>
                <a:moveTo>
                  <a:pt x="0" y="58341"/>
                </a:moveTo>
                <a:lnTo>
                  <a:pt x="0" y="114300"/>
                </a:lnTo>
                <a:cubicBezTo>
                  <a:pt x="0" y="124807"/>
                  <a:pt x="8543" y="133350"/>
                  <a:pt x="19050" y="133350"/>
                </a:cubicBezTo>
                <a:lnTo>
                  <a:pt x="133350" y="133350"/>
                </a:lnTo>
                <a:cubicBezTo>
                  <a:pt x="143857" y="133350"/>
                  <a:pt x="152400" y="124807"/>
                  <a:pt x="152400" y="114300"/>
                </a:cubicBezTo>
                <a:lnTo>
                  <a:pt x="152400" y="58341"/>
                </a:lnTo>
                <a:lnTo>
                  <a:pt x="93345" y="102632"/>
                </a:lnTo>
                <a:cubicBezTo>
                  <a:pt x="83195" y="110252"/>
                  <a:pt x="69205" y="110252"/>
                  <a:pt x="59055" y="102632"/>
                </a:cubicBezTo>
                <a:lnTo>
                  <a:pt x="0" y="58341"/>
                </a:ln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12" name="Text 9"/>
          <p:cNvSpPr/>
          <p:nvPr/>
        </p:nvSpPr>
        <p:spPr>
          <a:xfrm>
            <a:off x="647700" y="6248400"/>
            <a:ext cx="2124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9ECEF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2555438@students.wits.ac.za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3026371" y="628650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32831" y="0"/>
                  <a:pt x="28575" y="4256"/>
                  <a:pt x="28575" y="9525"/>
                </a:cubicBezTo>
                <a:lnTo>
                  <a:pt x="28575" y="19050"/>
                </a:lnTo>
                <a:lnTo>
                  <a:pt x="19050" y="19050"/>
                </a:lnTo>
                <a:cubicBezTo>
                  <a:pt x="8543" y="19050"/>
                  <a:pt x="0" y="27593"/>
                  <a:pt x="0" y="38100"/>
                </a:cubicBezTo>
                <a:lnTo>
                  <a:pt x="0" y="52388"/>
                </a:lnTo>
                <a:lnTo>
                  <a:pt x="133350" y="52388"/>
                </a:lnTo>
                <a:lnTo>
                  <a:pt x="133350" y="38100"/>
                </a:lnTo>
                <a:cubicBezTo>
                  <a:pt x="133350" y="27593"/>
                  <a:pt x="124807" y="19050"/>
                  <a:pt x="114300" y="19050"/>
                </a:cubicBezTo>
                <a:lnTo>
                  <a:pt x="104775" y="19050"/>
                </a:lnTo>
                <a:lnTo>
                  <a:pt x="104775" y="9525"/>
                </a:lnTo>
                <a:cubicBezTo>
                  <a:pt x="104775" y="4256"/>
                  <a:pt x="100519" y="0"/>
                  <a:pt x="95250" y="0"/>
                </a:cubicBezTo>
                <a:cubicBezTo>
                  <a:pt x="89981" y="0"/>
                  <a:pt x="85725" y="4256"/>
                  <a:pt x="85725" y="9525"/>
                </a:cubicBezTo>
                <a:lnTo>
                  <a:pt x="85725" y="19050"/>
                </a:lnTo>
                <a:lnTo>
                  <a:pt x="47625" y="19050"/>
                </a:lnTo>
                <a:lnTo>
                  <a:pt x="47625" y="9525"/>
                </a:lnTo>
                <a:cubicBezTo>
                  <a:pt x="47625" y="4256"/>
                  <a:pt x="43369" y="0"/>
                  <a:pt x="38100" y="0"/>
                </a:cubicBezTo>
                <a:close/>
                <a:moveTo>
                  <a:pt x="0" y="66675"/>
                </a:moveTo>
                <a:lnTo>
                  <a:pt x="0" y="123825"/>
                </a:lnTo>
                <a:cubicBezTo>
                  <a:pt x="0" y="134332"/>
                  <a:pt x="8543" y="142875"/>
                  <a:pt x="19050" y="142875"/>
                </a:cubicBezTo>
                <a:lnTo>
                  <a:pt x="114300" y="142875"/>
                </a:lnTo>
                <a:cubicBezTo>
                  <a:pt x="124807" y="142875"/>
                  <a:pt x="133350" y="134332"/>
                  <a:pt x="133350" y="123825"/>
                </a:cubicBezTo>
                <a:lnTo>
                  <a:pt x="133350" y="66675"/>
                </a:lnTo>
                <a:lnTo>
                  <a:pt x="0" y="66675"/>
                </a:ln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14" name="Text 11"/>
          <p:cNvSpPr/>
          <p:nvPr/>
        </p:nvSpPr>
        <p:spPr>
          <a:xfrm>
            <a:off x="3264496" y="6248400"/>
            <a:ext cx="438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9ECEF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2025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8F9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pic3.zhimg.com/1fd99dcc1667f3661d1b2b62e92c9a99a9664e48.jpg">    </p:cNvPr>
          <p:cNvPicPr>
            <a:picLocks noChangeAspect="1"/>
          </p:cNvPicPr>
          <p:nvPr/>
        </p:nvPicPr>
        <p:blipFill>
          <a:blip r:embed="rId1">
            <a:alphaModFix amt="15000"/>
          </a:blip>
          <a:srcRect l="0" r="0" t="10610" b="10610"/>
          <a:stretch/>
        </p:blipFill>
        <p:spPr>
          <a:xfrm>
            <a:off x="0" y="0"/>
            <a:ext cx="12192000" cy="6856826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6826"/>
          </a:xfrm>
          <a:custGeom>
            <a:avLst/>
            <a:gdLst/>
            <a:ahLst/>
            <a:cxnLst/>
            <a:rect l="l" t="t" r="r" b="b"/>
            <a:pathLst>
              <a:path w="12192000" h="6856826">
                <a:moveTo>
                  <a:pt x="0" y="0"/>
                </a:moveTo>
                <a:lnTo>
                  <a:pt x="12192000" y="0"/>
                </a:lnTo>
                <a:lnTo>
                  <a:pt x="12192000" y="6856826"/>
                </a:lnTo>
                <a:lnTo>
                  <a:pt x="0" y="6856826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2C3E50">
                  <a:alpha val="95000"/>
                </a:srgbClr>
              </a:gs>
              <a:gs pos="50000">
                <a:srgbClr val="2C3E50">
                  <a:alpha val="90000"/>
                </a:srgbClr>
              </a:gs>
              <a:gs pos="100000">
                <a:srgbClr val="5D737E">
                  <a:alpha val="8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365799" y="-49703"/>
            <a:ext cx="1455901" cy="375716"/>
          </a:xfrm>
          <a:custGeom>
            <a:avLst/>
            <a:gdLst/>
            <a:ahLst/>
            <a:cxnLst/>
            <a:rect l="l" t="t" r="r" b="b"/>
            <a:pathLst>
              <a:path w="1455901" h="375716">
                <a:moveTo>
                  <a:pt x="0" y="0"/>
                </a:moveTo>
                <a:lnTo>
                  <a:pt x="1455901" y="0"/>
                </a:lnTo>
                <a:lnTo>
                  <a:pt x="1455901" y="375716"/>
                </a:lnTo>
                <a:lnTo>
                  <a:pt x="0" y="375716"/>
                </a:lnTo>
                <a:lnTo>
                  <a:pt x="0" y="0"/>
                </a:ln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5" name="Text 2"/>
          <p:cNvSpPr/>
          <p:nvPr/>
        </p:nvSpPr>
        <p:spPr>
          <a:xfrm>
            <a:off x="5516086" y="25441"/>
            <a:ext cx="1155328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83" b="1" spc="118" kern="0" dirty="0">
                <a:solidFill>
                  <a:srgbClr val="F8F9FA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CONCLUSION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276360" y="701730"/>
            <a:ext cx="9637128" cy="12210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846" b="1" dirty="0">
                <a:solidFill>
                  <a:srgbClr val="E9ECE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Copula-Based Methods Transform Survival Analysis Accuracy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343491" y="2148239"/>
            <a:ext cx="1502866" cy="0"/>
          </a:xfrm>
          <a:custGeom>
            <a:avLst/>
            <a:gdLst/>
            <a:ahLst/>
            <a:cxnLst/>
            <a:rect l="l" t="t" r="r" b="b"/>
            <a:pathLst>
              <a:path w="1502866" h="0">
                <a:moveTo>
                  <a:pt x="0" y="0"/>
                </a:moveTo>
                <a:lnTo>
                  <a:pt x="1502866" y="0"/>
                </a:lnTo>
                <a:lnTo>
                  <a:pt x="1502866" y="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8" name="Text 5"/>
          <p:cNvSpPr/>
          <p:nvPr/>
        </p:nvSpPr>
        <p:spPr>
          <a:xfrm>
            <a:off x="1821149" y="2373669"/>
            <a:ext cx="8547550" cy="9205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479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This study demonstrates that </a:t>
            </a:r>
            <a:pPr algn="ctr">
              <a:lnSpc>
                <a:spcPct val="140000"/>
              </a:lnSpc>
            </a:pPr>
            <a:r>
              <a:rPr lang="en-US" sz="1479" b="1" dirty="0">
                <a:solidFill>
                  <a:srgbClr val="C8963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copula-based methods</a:t>
            </a:r>
            <a:pPr algn="ctr">
              <a:lnSpc>
                <a:spcPct val="140000"/>
              </a:lnSpc>
            </a:pPr>
            <a:r>
              <a:rPr lang="en-US" sz="1479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, particularly the Copula-Graphic estimator with properly optimized dependence parameters, significantly improve survival analysis accuracy in clinical trials with treatment-dependent censoring.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825845" y="3439764"/>
            <a:ext cx="8538157" cy="8265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331" dirty="0">
                <a:solidFill>
                  <a:srgbClr val="E9ECEF">
                    <a:alpha val="9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</a:t>
            </a:r>
            <a:pPr algn="ctr">
              <a:lnSpc>
                <a:spcPct val="140000"/>
              </a:lnSpc>
            </a:pPr>
            <a:r>
              <a:rPr lang="en-US" sz="1331" b="1" dirty="0">
                <a:solidFill>
                  <a:srgbClr val="C8963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99.9% bias reduction</a:t>
            </a:r>
            <a:pPr algn="ctr">
              <a:lnSpc>
                <a:spcPct val="140000"/>
              </a:lnSpc>
            </a:pPr>
            <a:r>
              <a:rPr lang="en-US" sz="1331" dirty="0">
                <a:solidFill>
                  <a:srgbClr val="E9ECEF">
                    <a:alpha val="9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achieved—from 0.1434 (KM) to 0.0001 (CG at τ=0.37)—validates the critical importance of modeling dependence structures in survival analysis. This work establishes a foundation for more reliable health research methodology.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2340890" y="4492553"/>
            <a:ext cx="2345097" cy="1696986"/>
          </a:xfrm>
          <a:custGeom>
            <a:avLst/>
            <a:gdLst/>
            <a:ahLst/>
            <a:cxnLst/>
            <a:rect l="l" t="t" r="r" b="b"/>
            <a:pathLst>
              <a:path w="2345097" h="1696986">
                <a:moveTo>
                  <a:pt x="75143" y="0"/>
                </a:moveTo>
                <a:lnTo>
                  <a:pt x="2269955" y="0"/>
                </a:lnTo>
                <a:cubicBezTo>
                  <a:pt x="2311455" y="0"/>
                  <a:pt x="2345097" y="33642"/>
                  <a:pt x="2345097" y="75143"/>
                </a:cubicBezTo>
                <a:lnTo>
                  <a:pt x="2345097" y="1621844"/>
                </a:lnTo>
                <a:cubicBezTo>
                  <a:pt x="2345097" y="1663344"/>
                  <a:pt x="2311455" y="1696986"/>
                  <a:pt x="2269955" y="1696986"/>
                </a:cubicBezTo>
                <a:lnTo>
                  <a:pt x="75143" y="1696986"/>
                </a:lnTo>
                <a:cubicBezTo>
                  <a:pt x="33642" y="1696986"/>
                  <a:pt x="0" y="1663344"/>
                  <a:pt x="0" y="1621844"/>
                </a:cubicBezTo>
                <a:lnTo>
                  <a:pt x="0" y="75143"/>
                </a:lnTo>
                <a:cubicBezTo>
                  <a:pt x="0" y="33670"/>
                  <a:pt x="33670" y="0"/>
                  <a:pt x="75143" y="0"/>
                </a:cubicBezTo>
                <a:close/>
              </a:path>
            </a:pathLst>
          </a:custGeom>
          <a:solidFill>
            <a:srgbClr val="E9ECEF">
              <a:alpha val="10196"/>
            </a:srgbClr>
          </a:solidFill>
          <a:ln w="8467">
            <a:solidFill>
              <a:srgbClr val="C8963E">
                <a:alpha val="30196"/>
              </a:srgbClr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3252002" y="4645969"/>
            <a:ext cx="526003" cy="526003"/>
          </a:xfrm>
          <a:custGeom>
            <a:avLst/>
            <a:gdLst/>
            <a:ahLst/>
            <a:cxnLst/>
            <a:rect l="l" t="t" r="r" b="b"/>
            <a:pathLst>
              <a:path w="526003" h="526003">
                <a:moveTo>
                  <a:pt x="263002" y="0"/>
                </a:moveTo>
                <a:lnTo>
                  <a:pt x="263002" y="0"/>
                </a:lnTo>
                <a:cubicBezTo>
                  <a:pt x="408156" y="0"/>
                  <a:pt x="526003" y="117847"/>
                  <a:pt x="526003" y="263002"/>
                </a:cubicBezTo>
                <a:lnTo>
                  <a:pt x="526003" y="263002"/>
                </a:lnTo>
                <a:cubicBezTo>
                  <a:pt x="526003" y="408156"/>
                  <a:pt x="408156" y="526003"/>
                  <a:pt x="263002" y="526003"/>
                </a:cubicBezTo>
                <a:lnTo>
                  <a:pt x="263002" y="526003"/>
                </a:lnTo>
                <a:cubicBezTo>
                  <a:pt x="117847" y="526003"/>
                  <a:pt x="0" y="408156"/>
                  <a:pt x="0" y="263002"/>
                </a:cubicBezTo>
                <a:lnTo>
                  <a:pt x="0" y="263002"/>
                </a:lnTo>
                <a:cubicBezTo>
                  <a:pt x="0" y="117847"/>
                  <a:pt x="117847" y="0"/>
                  <a:pt x="263002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12" name="Shape 9"/>
          <p:cNvSpPr/>
          <p:nvPr/>
        </p:nvSpPr>
        <p:spPr>
          <a:xfrm>
            <a:off x="3402289" y="4796256"/>
            <a:ext cx="225430" cy="225430"/>
          </a:xfrm>
          <a:custGeom>
            <a:avLst/>
            <a:gdLst/>
            <a:ahLst/>
            <a:cxnLst/>
            <a:rect l="l" t="t" r="r" b="b"/>
            <a:pathLst>
              <a:path w="225430" h="225430">
                <a:moveTo>
                  <a:pt x="28179" y="28179"/>
                </a:moveTo>
                <a:cubicBezTo>
                  <a:pt x="28179" y="20386"/>
                  <a:pt x="21883" y="14089"/>
                  <a:pt x="14089" y="14089"/>
                </a:cubicBezTo>
                <a:cubicBezTo>
                  <a:pt x="6296" y="14089"/>
                  <a:pt x="0" y="20386"/>
                  <a:pt x="0" y="28179"/>
                </a:cubicBezTo>
                <a:lnTo>
                  <a:pt x="0" y="176117"/>
                </a:lnTo>
                <a:cubicBezTo>
                  <a:pt x="0" y="195578"/>
                  <a:pt x="15762" y="211341"/>
                  <a:pt x="35223" y="211341"/>
                </a:cubicBezTo>
                <a:lnTo>
                  <a:pt x="211341" y="211341"/>
                </a:lnTo>
                <a:cubicBezTo>
                  <a:pt x="219134" y="211341"/>
                  <a:pt x="225430" y="205044"/>
                  <a:pt x="225430" y="197251"/>
                </a:cubicBezTo>
                <a:cubicBezTo>
                  <a:pt x="225430" y="189458"/>
                  <a:pt x="219134" y="183162"/>
                  <a:pt x="211341" y="183162"/>
                </a:cubicBezTo>
                <a:lnTo>
                  <a:pt x="35223" y="183162"/>
                </a:lnTo>
                <a:cubicBezTo>
                  <a:pt x="31349" y="183162"/>
                  <a:pt x="28179" y="179992"/>
                  <a:pt x="28179" y="176117"/>
                </a:cubicBezTo>
                <a:lnTo>
                  <a:pt x="28179" y="28179"/>
                </a:lnTo>
                <a:close/>
                <a:moveTo>
                  <a:pt x="207202" y="66308"/>
                </a:moveTo>
                <a:cubicBezTo>
                  <a:pt x="212705" y="60804"/>
                  <a:pt x="212705" y="51866"/>
                  <a:pt x="207202" y="46363"/>
                </a:cubicBezTo>
                <a:cubicBezTo>
                  <a:pt x="201698" y="40859"/>
                  <a:pt x="192760" y="40859"/>
                  <a:pt x="187257" y="46363"/>
                </a:cubicBezTo>
                <a:lnTo>
                  <a:pt x="140894" y="92770"/>
                </a:lnTo>
                <a:lnTo>
                  <a:pt x="115621" y="67541"/>
                </a:lnTo>
                <a:cubicBezTo>
                  <a:pt x="110117" y="62037"/>
                  <a:pt x="101179" y="62037"/>
                  <a:pt x="95676" y="67541"/>
                </a:cubicBezTo>
                <a:lnTo>
                  <a:pt x="53408" y="109809"/>
                </a:lnTo>
                <a:cubicBezTo>
                  <a:pt x="47904" y="115313"/>
                  <a:pt x="47904" y="124251"/>
                  <a:pt x="53408" y="129754"/>
                </a:cubicBezTo>
                <a:cubicBezTo>
                  <a:pt x="58911" y="135258"/>
                  <a:pt x="67849" y="135258"/>
                  <a:pt x="73353" y="129754"/>
                </a:cubicBezTo>
                <a:lnTo>
                  <a:pt x="105670" y="97437"/>
                </a:lnTo>
                <a:lnTo>
                  <a:pt x="130943" y="122710"/>
                </a:lnTo>
                <a:cubicBezTo>
                  <a:pt x="136447" y="128213"/>
                  <a:pt x="145385" y="128213"/>
                  <a:pt x="150888" y="122710"/>
                </a:cubicBezTo>
                <a:lnTo>
                  <a:pt x="207246" y="66352"/>
                </a:ln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13" name="Text 10"/>
          <p:cNvSpPr/>
          <p:nvPr/>
        </p:nvSpPr>
        <p:spPr>
          <a:xfrm>
            <a:off x="2452039" y="5284687"/>
            <a:ext cx="2122798" cy="2630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1" b="1" dirty="0">
                <a:solidFill>
                  <a:srgbClr val="E9ECEF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Accurate Estimates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2456736" y="5585260"/>
            <a:ext cx="2113405" cy="450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83" dirty="0">
                <a:solidFill>
                  <a:srgbClr val="E9ECEF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Proper dependence modeling eliminates systematic bias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4920810" y="4492553"/>
            <a:ext cx="2345097" cy="1696986"/>
          </a:xfrm>
          <a:custGeom>
            <a:avLst/>
            <a:gdLst/>
            <a:ahLst/>
            <a:cxnLst/>
            <a:rect l="l" t="t" r="r" b="b"/>
            <a:pathLst>
              <a:path w="2345097" h="1696986">
                <a:moveTo>
                  <a:pt x="75143" y="0"/>
                </a:moveTo>
                <a:lnTo>
                  <a:pt x="2269955" y="0"/>
                </a:lnTo>
                <a:cubicBezTo>
                  <a:pt x="2311455" y="0"/>
                  <a:pt x="2345097" y="33642"/>
                  <a:pt x="2345097" y="75143"/>
                </a:cubicBezTo>
                <a:lnTo>
                  <a:pt x="2345097" y="1621844"/>
                </a:lnTo>
                <a:cubicBezTo>
                  <a:pt x="2345097" y="1663344"/>
                  <a:pt x="2311455" y="1696986"/>
                  <a:pt x="2269955" y="1696986"/>
                </a:cubicBezTo>
                <a:lnTo>
                  <a:pt x="75143" y="1696986"/>
                </a:lnTo>
                <a:cubicBezTo>
                  <a:pt x="33642" y="1696986"/>
                  <a:pt x="0" y="1663344"/>
                  <a:pt x="0" y="1621844"/>
                </a:cubicBezTo>
                <a:lnTo>
                  <a:pt x="0" y="75143"/>
                </a:lnTo>
                <a:cubicBezTo>
                  <a:pt x="0" y="33670"/>
                  <a:pt x="33670" y="0"/>
                  <a:pt x="75143" y="0"/>
                </a:cubicBezTo>
                <a:close/>
              </a:path>
            </a:pathLst>
          </a:custGeom>
          <a:solidFill>
            <a:srgbClr val="E9ECEF">
              <a:alpha val="10196"/>
            </a:srgbClr>
          </a:solidFill>
          <a:ln w="8467">
            <a:solidFill>
              <a:srgbClr val="C8963E">
                <a:alpha val="30196"/>
              </a:srgbClr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5831922" y="4645969"/>
            <a:ext cx="526003" cy="526003"/>
          </a:xfrm>
          <a:custGeom>
            <a:avLst/>
            <a:gdLst/>
            <a:ahLst/>
            <a:cxnLst/>
            <a:rect l="l" t="t" r="r" b="b"/>
            <a:pathLst>
              <a:path w="526003" h="526003">
                <a:moveTo>
                  <a:pt x="263002" y="0"/>
                </a:moveTo>
                <a:lnTo>
                  <a:pt x="263002" y="0"/>
                </a:lnTo>
                <a:cubicBezTo>
                  <a:pt x="408156" y="0"/>
                  <a:pt x="526003" y="117847"/>
                  <a:pt x="526003" y="263002"/>
                </a:cubicBezTo>
                <a:lnTo>
                  <a:pt x="526003" y="263002"/>
                </a:lnTo>
                <a:cubicBezTo>
                  <a:pt x="526003" y="408156"/>
                  <a:pt x="408156" y="526003"/>
                  <a:pt x="263002" y="526003"/>
                </a:cubicBezTo>
                <a:lnTo>
                  <a:pt x="263002" y="526003"/>
                </a:lnTo>
                <a:cubicBezTo>
                  <a:pt x="117847" y="526003"/>
                  <a:pt x="0" y="408156"/>
                  <a:pt x="0" y="263002"/>
                </a:cubicBezTo>
                <a:lnTo>
                  <a:pt x="0" y="263002"/>
                </a:lnTo>
                <a:cubicBezTo>
                  <a:pt x="0" y="117847"/>
                  <a:pt x="117847" y="0"/>
                  <a:pt x="263002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17" name="Shape 14"/>
          <p:cNvSpPr/>
          <p:nvPr/>
        </p:nvSpPr>
        <p:spPr>
          <a:xfrm>
            <a:off x="5982209" y="4796256"/>
            <a:ext cx="225430" cy="225430"/>
          </a:xfrm>
          <a:custGeom>
            <a:avLst/>
            <a:gdLst/>
            <a:ahLst/>
            <a:cxnLst/>
            <a:rect l="l" t="t" r="r" b="b"/>
            <a:pathLst>
              <a:path w="225430" h="225430">
                <a:moveTo>
                  <a:pt x="112715" y="0"/>
                </a:moveTo>
                <a:cubicBezTo>
                  <a:pt x="114740" y="0"/>
                  <a:pt x="116766" y="440"/>
                  <a:pt x="118615" y="1277"/>
                </a:cubicBezTo>
                <a:lnTo>
                  <a:pt x="201566" y="36456"/>
                </a:lnTo>
                <a:cubicBezTo>
                  <a:pt x="211252" y="40551"/>
                  <a:pt x="218473" y="50105"/>
                  <a:pt x="218429" y="61641"/>
                </a:cubicBezTo>
                <a:cubicBezTo>
                  <a:pt x="218209" y="105318"/>
                  <a:pt x="200245" y="185231"/>
                  <a:pt x="124383" y="221555"/>
                </a:cubicBezTo>
                <a:cubicBezTo>
                  <a:pt x="117030" y="225078"/>
                  <a:pt x="108488" y="225078"/>
                  <a:pt x="101135" y="221555"/>
                </a:cubicBezTo>
                <a:cubicBezTo>
                  <a:pt x="25229" y="185231"/>
                  <a:pt x="7309" y="105318"/>
                  <a:pt x="7089" y="61641"/>
                </a:cubicBezTo>
                <a:cubicBezTo>
                  <a:pt x="7045" y="50105"/>
                  <a:pt x="14265" y="40551"/>
                  <a:pt x="23952" y="36456"/>
                </a:cubicBezTo>
                <a:lnTo>
                  <a:pt x="106859" y="1277"/>
                </a:lnTo>
                <a:cubicBezTo>
                  <a:pt x="108708" y="440"/>
                  <a:pt x="110690" y="0"/>
                  <a:pt x="112715" y="0"/>
                </a:cubicBezTo>
                <a:close/>
                <a:moveTo>
                  <a:pt x="112715" y="29412"/>
                </a:moveTo>
                <a:lnTo>
                  <a:pt x="112715" y="195886"/>
                </a:lnTo>
                <a:cubicBezTo>
                  <a:pt x="173475" y="166475"/>
                  <a:pt x="189810" y="101311"/>
                  <a:pt x="190206" y="62301"/>
                </a:cubicBezTo>
                <a:lnTo>
                  <a:pt x="112715" y="29456"/>
                </a:lnTo>
                <a:lnTo>
                  <a:pt x="112715" y="29456"/>
                </a:ln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18" name="Text 15"/>
          <p:cNvSpPr/>
          <p:nvPr/>
        </p:nvSpPr>
        <p:spPr>
          <a:xfrm>
            <a:off x="5031959" y="5284687"/>
            <a:ext cx="2122798" cy="2630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1" b="1" dirty="0">
                <a:solidFill>
                  <a:srgbClr val="E9ECEF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Robust Inference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5036656" y="5585260"/>
            <a:ext cx="2113405" cy="450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83" dirty="0">
                <a:solidFill>
                  <a:srgbClr val="E9ECEF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Sensitivity analysis validates method reliability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7500730" y="4492553"/>
            <a:ext cx="2345097" cy="1696986"/>
          </a:xfrm>
          <a:custGeom>
            <a:avLst/>
            <a:gdLst/>
            <a:ahLst/>
            <a:cxnLst/>
            <a:rect l="l" t="t" r="r" b="b"/>
            <a:pathLst>
              <a:path w="2345097" h="1696986">
                <a:moveTo>
                  <a:pt x="75143" y="0"/>
                </a:moveTo>
                <a:lnTo>
                  <a:pt x="2269955" y="0"/>
                </a:lnTo>
                <a:cubicBezTo>
                  <a:pt x="2311455" y="0"/>
                  <a:pt x="2345097" y="33642"/>
                  <a:pt x="2345097" y="75143"/>
                </a:cubicBezTo>
                <a:lnTo>
                  <a:pt x="2345097" y="1621844"/>
                </a:lnTo>
                <a:cubicBezTo>
                  <a:pt x="2345097" y="1663344"/>
                  <a:pt x="2311455" y="1696986"/>
                  <a:pt x="2269955" y="1696986"/>
                </a:cubicBezTo>
                <a:lnTo>
                  <a:pt x="75143" y="1696986"/>
                </a:lnTo>
                <a:cubicBezTo>
                  <a:pt x="33642" y="1696986"/>
                  <a:pt x="0" y="1663344"/>
                  <a:pt x="0" y="1621844"/>
                </a:cubicBezTo>
                <a:lnTo>
                  <a:pt x="0" y="75143"/>
                </a:lnTo>
                <a:cubicBezTo>
                  <a:pt x="0" y="33670"/>
                  <a:pt x="33670" y="0"/>
                  <a:pt x="75143" y="0"/>
                </a:cubicBezTo>
                <a:close/>
              </a:path>
            </a:pathLst>
          </a:custGeom>
          <a:solidFill>
            <a:srgbClr val="E9ECEF">
              <a:alpha val="10196"/>
            </a:srgbClr>
          </a:solidFill>
          <a:ln w="8467">
            <a:solidFill>
              <a:srgbClr val="C8963E">
                <a:alpha val="30196"/>
              </a:srgbClr>
            </a:solidFill>
            <a:prstDash val="solid"/>
          </a:ln>
        </p:spPr>
      </p:sp>
      <p:sp>
        <p:nvSpPr>
          <p:cNvPr id="21" name="Shape 18"/>
          <p:cNvSpPr/>
          <p:nvPr/>
        </p:nvSpPr>
        <p:spPr>
          <a:xfrm>
            <a:off x="8411842" y="4645969"/>
            <a:ext cx="526003" cy="526003"/>
          </a:xfrm>
          <a:custGeom>
            <a:avLst/>
            <a:gdLst/>
            <a:ahLst/>
            <a:cxnLst/>
            <a:rect l="l" t="t" r="r" b="b"/>
            <a:pathLst>
              <a:path w="526003" h="526003">
                <a:moveTo>
                  <a:pt x="263002" y="0"/>
                </a:moveTo>
                <a:lnTo>
                  <a:pt x="263002" y="0"/>
                </a:lnTo>
                <a:cubicBezTo>
                  <a:pt x="408156" y="0"/>
                  <a:pt x="526003" y="117847"/>
                  <a:pt x="526003" y="263002"/>
                </a:cubicBezTo>
                <a:lnTo>
                  <a:pt x="526003" y="263002"/>
                </a:lnTo>
                <a:cubicBezTo>
                  <a:pt x="526003" y="408156"/>
                  <a:pt x="408156" y="526003"/>
                  <a:pt x="263002" y="526003"/>
                </a:cubicBezTo>
                <a:lnTo>
                  <a:pt x="263002" y="526003"/>
                </a:lnTo>
                <a:cubicBezTo>
                  <a:pt x="117847" y="526003"/>
                  <a:pt x="0" y="408156"/>
                  <a:pt x="0" y="263002"/>
                </a:cubicBezTo>
                <a:lnTo>
                  <a:pt x="0" y="263002"/>
                </a:lnTo>
                <a:cubicBezTo>
                  <a:pt x="0" y="117847"/>
                  <a:pt x="117847" y="0"/>
                  <a:pt x="263002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22" name="Shape 19"/>
          <p:cNvSpPr/>
          <p:nvPr/>
        </p:nvSpPr>
        <p:spPr>
          <a:xfrm>
            <a:off x="8576218" y="4796256"/>
            <a:ext cx="197251" cy="225430"/>
          </a:xfrm>
          <a:custGeom>
            <a:avLst/>
            <a:gdLst/>
            <a:ahLst/>
            <a:cxnLst/>
            <a:rect l="l" t="t" r="r" b="b"/>
            <a:pathLst>
              <a:path w="197251" h="225430">
                <a:moveTo>
                  <a:pt x="126804" y="0"/>
                </a:moveTo>
                <a:lnTo>
                  <a:pt x="56357" y="0"/>
                </a:lnTo>
                <a:cubicBezTo>
                  <a:pt x="48564" y="0"/>
                  <a:pt x="42268" y="6296"/>
                  <a:pt x="42268" y="14089"/>
                </a:cubicBezTo>
                <a:cubicBezTo>
                  <a:pt x="42268" y="21883"/>
                  <a:pt x="48564" y="28179"/>
                  <a:pt x="56357" y="28179"/>
                </a:cubicBezTo>
                <a:lnTo>
                  <a:pt x="56357" y="94883"/>
                </a:lnTo>
                <a:lnTo>
                  <a:pt x="3302" y="187697"/>
                </a:lnTo>
                <a:cubicBezTo>
                  <a:pt x="1145" y="191527"/>
                  <a:pt x="0" y="195798"/>
                  <a:pt x="0" y="200201"/>
                </a:cubicBezTo>
                <a:cubicBezTo>
                  <a:pt x="0" y="214158"/>
                  <a:pt x="11271" y="225430"/>
                  <a:pt x="25229" y="225430"/>
                </a:cubicBezTo>
                <a:lnTo>
                  <a:pt x="172022" y="225430"/>
                </a:lnTo>
                <a:cubicBezTo>
                  <a:pt x="185936" y="225430"/>
                  <a:pt x="197251" y="214158"/>
                  <a:pt x="197251" y="200201"/>
                </a:cubicBezTo>
                <a:cubicBezTo>
                  <a:pt x="197251" y="195798"/>
                  <a:pt x="196106" y="191483"/>
                  <a:pt x="193949" y="187697"/>
                </a:cubicBezTo>
                <a:lnTo>
                  <a:pt x="140894" y="94883"/>
                </a:lnTo>
                <a:lnTo>
                  <a:pt x="140894" y="28179"/>
                </a:lnTo>
                <a:cubicBezTo>
                  <a:pt x="148687" y="28179"/>
                  <a:pt x="154983" y="21883"/>
                  <a:pt x="154983" y="14089"/>
                </a:cubicBezTo>
                <a:cubicBezTo>
                  <a:pt x="154983" y="6296"/>
                  <a:pt x="148687" y="0"/>
                  <a:pt x="140894" y="0"/>
                </a:cubicBezTo>
                <a:lnTo>
                  <a:pt x="126804" y="0"/>
                </a:lnTo>
                <a:close/>
                <a:moveTo>
                  <a:pt x="84536" y="94883"/>
                </a:moveTo>
                <a:lnTo>
                  <a:pt x="84536" y="28179"/>
                </a:lnTo>
                <a:lnTo>
                  <a:pt x="112715" y="28179"/>
                </a:lnTo>
                <a:lnTo>
                  <a:pt x="112715" y="94883"/>
                </a:lnTo>
                <a:cubicBezTo>
                  <a:pt x="112715" y="99770"/>
                  <a:pt x="113992" y="104614"/>
                  <a:pt x="116413" y="108884"/>
                </a:cubicBezTo>
                <a:lnTo>
                  <a:pt x="134730" y="140894"/>
                </a:lnTo>
                <a:lnTo>
                  <a:pt x="62522" y="140894"/>
                </a:lnTo>
                <a:lnTo>
                  <a:pt x="80838" y="108884"/>
                </a:lnTo>
                <a:cubicBezTo>
                  <a:pt x="83259" y="104614"/>
                  <a:pt x="84536" y="99814"/>
                  <a:pt x="84536" y="94883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23" name="Text 20"/>
          <p:cNvSpPr/>
          <p:nvPr/>
        </p:nvSpPr>
        <p:spPr>
          <a:xfrm>
            <a:off x="7611879" y="5284687"/>
            <a:ext cx="2122798" cy="2630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1" b="1" dirty="0">
                <a:solidFill>
                  <a:srgbClr val="E9ECEF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Research Foundation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7616576" y="5585260"/>
            <a:ext cx="2113405" cy="4508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83" dirty="0">
                <a:solidFill>
                  <a:srgbClr val="E9ECEF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Pathway for future methodological advances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2934698" y="6418102"/>
            <a:ext cx="6321430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83" dirty="0">
                <a:solidFill>
                  <a:srgbClr val="E9ECEF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Odey R. Mofokeng | School of Actuarial Science and Statistics | University of the Witwatersrand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2934698" y="6681103"/>
            <a:ext cx="6321430" cy="2254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83" dirty="0">
                <a:solidFill>
                  <a:srgbClr val="E9ECEF">
                    <a:alpha val="7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2555438@students.wits.ac.za | 2025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8F9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8928" y="378928"/>
            <a:ext cx="11509930" cy="2273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93" b="1" spc="119" kern="0" dirty="0">
                <a:solidFill>
                  <a:srgbClr val="C8963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INTRODUCTION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8928" y="682070"/>
            <a:ext cx="11633082" cy="5020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133" b="1" dirty="0">
                <a:solidFill>
                  <a:srgbClr val="2C3E50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Introduction &amp; Research Context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97874" y="1406769"/>
            <a:ext cx="5589184" cy="1458872"/>
          </a:xfrm>
          <a:custGeom>
            <a:avLst/>
            <a:gdLst/>
            <a:ahLst/>
            <a:cxnLst/>
            <a:rect l="l" t="t" r="r" b="b"/>
            <a:pathLst>
              <a:path w="5589184" h="1458872">
                <a:moveTo>
                  <a:pt x="37893" y="0"/>
                </a:moveTo>
                <a:lnTo>
                  <a:pt x="5513396" y="0"/>
                </a:lnTo>
                <a:cubicBezTo>
                  <a:pt x="5555253" y="0"/>
                  <a:pt x="5589184" y="33932"/>
                  <a:pt x="5589184" y="75788"/>
                </a:cubicBezTo>
                <a:lnTo>
                  <a:pt x="5589184" y="1383083"/>
                </a:lnTo>
                <a:cubicBezTo>
                  <a:pt x="5589184" y="1424940"/>
                  <a:pt x="5555253" y="1458872"/>
                  <a:pt x="5513396" y="1458872"/>
                </a:cubicBezTo>
                <a:lnTo>
                  <a:pt x="37893" y="1458872"/>
                </a:lnTo>
                <a:cubicBezTo>
                  <a:pt x="16965" y="1458872"/>
                  <a:pt x="0" y="1441907"/>
                  <a:pt x="0" y="1420979"/>
                </a:cubicBezTo>
                <a:lnTo>
                  <a:pt x="0" y="37893"/>
                </a:lnTo>
                <a:cubicBezTo>
                  <a:pt x="0" y="16965"/>
                  <a:pt x="16965" y="0"/>
                  <a:pt x="3789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6839" dist="37893" dir="540000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397874" y="1406769"/>
            <a:ext cx="37893" cy="1458872"/>
          </a:xfrm>
          <a:custGeom>
            <a:avLst/>
            <a:gdLst/>
            <a:ahLst/>
            <a:cxnLst/>
            <a:rect l="l" t="t" r="r" b="b"/>
            <a:pathLst>
              <a:path w="37893" h="1458872">
                <a:moveTo>
                  <a:pt x="37893" y="0"/>
                </a:moveTo>
                <a:lnTo>
                  <a:pt x="37893" y="0"/>
                </a:lnTo>
                <a:lnTo>
                  <a:pt x="37893" y="1458872"/>
                </a:lnTo>
                <a:lnTo>
                  <a:pt x="37893" y="1458872"/>
                </a:lnTo>
                <a:cubicBezTo>
                  <a:pt x="16965" y="1458872"/>
                  <a:pt x="0" y="1441907"/>
                  <a:pt x="0" y="1420979"/>
                </a:cubicBezTo>
                <a:lnTo>
                  <a:pt x="0" y="37893"/>
                </a:lnTo>
                <a:cubicBezTo>
                  <a:pt x="0" y="16965"/>
                  <a:pt x="16965" y="0"/>
                  <a:pt x="37893" y="0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6" name="Shape 4"/>
          <p:cNvSpPr/>
          <p:nvPr/>
        </p:nvSpPr>
        <p:spPr>
          <a:xfrm>
            <a:off x="606284" y="1596233"/>
            <a:ext cx="454713" cy="454713"/>
          </a:xfrm>
          <a:custGeom>
            <a:avLst/>
            <a:gdLst/>
            <a:ahLst/>
            <a:cxnLst/>
            <a:rect l="l" t="t" r="r" b="b"/>
            <a:pathLst>
              <a:path w="454713" h="454713">
                <a:moveTo>
                  <a:pt x="227357" y="0"/>
                </a:moveTo>
                <a:lnTo>
                  <a:pt x="227357" y="0"/>
                </a:lnTo>
                <a:cubicBezTo>
                  <a:pt x="352838" y="0"/>
                  <a:pt x="454713" y="101875"/>
                  <a:pt x="454713" y="227357"/>
                </a:cubicBezTo>
                <a:lnTo>
                  <a:pt x="454713" y="227357"/>
                </a:lnTo>
                <a:cubicBezTo>
                  <a:pt x="454713" y="352838"/>
                  <a:pt x="352838" y="454713"/>
                  <a:pt x="227357" y="454713"/>
                </a:cubicBezTo>
                <a:lnTo>
                  <a:pt x="227357" y="454713"/>
                </a:lnTo>
                <a:cubicBezTo>
                  <a:pt x="101875" y="454713"/>
                  <a:pt x="0" y="352838"/>
                  <a:pt x="0" y="227357"/>
                </a:cubicBezTo>
                <a:lnTo>
                  <a:pt x="0" y="227357"/>
                </a:lnTo>
                <a:cubicBezTo>
                  <a:pt x="0" y="101875"/>
                  <a:pt x="101875" y="0"/>
                  <a:pt x="227357" y="0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7" name="Shape 5"/>
          <p:cNvSpPr/>
          <p:nvPr/>
        </p:nvSpPr>
        <p:spPr>
          <a:xfrm>
            <a:off x="738909" y="1728858"/>
            <a:ext cx="189464" cy="189464"/>
          </a:xfrm>
          <a:custGeom>
            <a:avLst/>
            <a:gdLst/>
            <a:ahLst/>
            <a:cxnLst/>
            <a:rect l="l" t="t" r="r" b="b"/>
            <a:pathLst>
              <a:path w="189464" h="189464">
                <a:moveTo>
                  <a:pt x="94732" y="39928"/>
                </a:moveTo>
                <a:lnTo>
                  <a:pt x="89181" y="32231"/>
                </a:lnTo>
                <a:cubicBezTo>
                  <a:pt x="79930" y="19427"/>
                  <a:pt x="65091" y="11841"/>
                  <a:pt x="49253" y="11841"/>
                </a:cubicBezTo>
                <a:cubicBezTo>
                  <a:pt x="22055" y="11841"/>
                  <a:pt x="0" y="33896"/>
                  <a:pt x="0" y="61095"/>
                </a:cubicBezTo>
                <a:lnTo>
                  <a:pt x="0" y="62057"/>
                </a:lnTo>
                <a:cubicBezTo>
                  <a:pt x="0" y="70790"/>
                  <a:pt x="2294" y="79819"/>
                  <a:pt x="6143" y="88811"/>
                </a:cubicBezTo>
                <a:lnTo>
                  <a:pt x="45368" y="88811"/>
                </a:lnTo>
                <a:cubicBezTo>
                  <a:pt x="46552" y="88811"/>
                  <a:pt x="47625" y="88108"/>
                  <a:pt x="48106" y="86998"/>
                </a:cubicBezTo>
                <a:lnTo>
                  <a:pt x="59874" y="58763"/>
                </a:lnTo>
                <a:cubicBezTo>
                  <a:pt x="61243" y="55507"/>
                  <a:pt x="64425" y="53361"/>
                  <a:pt x="67941" y="53287"/>
                </a:cubicBezTo>
                <a:cubicBezTo>
                  <a:pt x="71456" y="53213"/>
                  <a:pt x="74712" y="55285"/>
                  <a:pt x="76156" y="58504"/>
                </a:cubicBezTo>
                <a:lnTo>
                  <a:pt x="95139" y="100653"/>
                </a:lnTo>
                <a:lnTo>
                  <a:pt x="110459" y="70013"/>
                </a:lnTo>
                <a:cubicBezTo>
                  <a:pt x="111976" y="67015"/>
                  <a:pt x="115047" y="65091"/>
                  <a:pt x="118415" y="65091"/>
                </a:cubicBezTo>
                <a:cubicBezTo>
                  <a:pt x="121782" y="65091"/>
                  <a:pt x="124854" y="66978"/>
                  <a:pt x="126371" y="70013"/>
                </a:cubicBezTo>
                <a:lnTo>
                  <a:pt x="134956" y="87146"/>
                </a:lnTo>
                <a:cubicBezTo>
                  <a:pt x="135474" y="88145"/>
                  <a:pt x="136473" y="88774"/>
                  <a:pt x="137620" y="88774"/>
                </a:cubicBezTo>
                <a:lnTo>
                  <a:pt x="183358" y="88774"/>
                </a:lnTo>
                <a:cubicBezTo>
                  <a:pt x="187244" y="79782"/>
                  <a:pt x="189501" y="70753"/>
                  <a:pt x="189501" y="62020"/>
                </a:cubicBezTo>
                <a:lnTo>
                  <a:pt x="189501" y="61058"/>
                </a:lnTo>
                <a:cubicBezTo>
                  <a:pt x="189464" y="33896"/>
                  <a:pt x="167409" y="11841"/>
                  <a:pt x="140211" y="11841"/>
                </a:cubicBezTo>
                <a:cubicBezTo>
                  <a:pt x="124410" y="11841"/>
                  <a:pt x="109534" y="19427"/>
                  <a:pt x="100283" y="32231"/>
                </a:cubicBezTo>
                <a:lnTo>
                  <a:pt x="94732" y="39891"/>
                </a:lnTo>
                <a:close/>
                <a:moveTo>
                  <a:pt x="173774" y="106573"/>
                </a:moveTo>
                <a:lnTo>
                  <a:pt x="137583" y="106573"/>
                </a:lnTo>
                <a:cubicBezTo>
                  <a:pt x="129738" y="106573"/>
                  <a:pt x="122559" y="102133"/>
                  <a:pt x="119044" y="95102"/>
                </a:cubicBezTo>
                <a:lnTo>
                  <a:pt x="118415" y="93844"/>
                </a:lnTo>
                <a:lnTo>
                  <a:pt x="102688" y="125335"/>
                </a:lnTo>
                <a:cubicBezTo>
                  <a:pt x="101171" y="128406"/>
                  <a:pt x="97988" y="130330"/>
                  <a:pt x="94547" y="130256"/>
                </a:cubicBezTo>
                <a:cubicBezTo>
                  <a:pt x="91105" y="130182"/>
                  <a:pt x="88034" y="128147"/>
                  <a:pt x="86628" y="125039"/>
                </a:cubicBezTo>
                <a:lnTo>
                  <a:pt x="68385" y="84519"/>
                </a:lnTo>
                <a:lnTo>
                  <a:pt x="64499" y="93844"/>
                </a:lnTo>
                <a:cubicBezTo>
                  <a:pt x="61280" y="101578"/>
                  <a:pt x="53731" y="106610"/>
                  <a:pt x="45368" y="106610"/>
                </a:cubicBezTo>
                <a:lnTo>
                  <a:pt x="15690" y="106610"/>
                </a:lnTo>
                <a:cubicBezTo>
                  <a:pt x="33156" y="133920"/>
                  <a:pt x="61206" y="159046"/>
                  <a:pt x="78746" y="172442"/>
                </a:cubicBezTo>
                <a:cubicBezTo>
                  <a:pt x="83334" y="175920"/>
                  <a:pt x="88959" y="177659"/>
                  <a:pt x="94695" y="177659"/>
                </a:cubicBezTo>
                <a:cubicBezTo>
                  <a:pt x="100431" y="177659"/>
                  <a:pt x="106092" y="175957"/>
                  <a:pt x="110644" y="172442"/>
                </a:cubicBezTo>
                <a:cubicBezTo>
                  <a:pt x="128258" y="159009"/>
                  <a:pt x="156308" y="133883"/>
                  <a:pt x="173774" y="106573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8" name="Text 6"/>
          <p:cNvSpPr/>
          <p:nvPr/>
        </p:nvSpPr>
        <p:spPr>
          <a:xfrm>
            <a:off x="1212569" y="1596233"/>
            <a:ext cx="4679758" cy="2652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92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Importance of Survival Analysis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212569" y="1937268"/>
            <a:ext cx="4660811" cy="738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3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Time-to-event data analysis is fundamental to understanding outcomes in </a:t>
            </a:r>
            <a:pPr>
              <a:lnSpc>
                <a:spcPct val="140000"/>
              </a:lnSpc>
            </a:pPr>
            <a:r>
              <a:rPr lang="en-US" sz="1193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epidemiological research</a:t>
            </a:r>
            <a:pPr>
              <a:lnSpc>
                <a:spcPct val="140000"/>
              </a:lnSpc>
            </a:pPr>
            <a:r>
              <a:rPr lang="en-US" sz="1193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, particularly in clinical trials where tracking patient outcomes over time is critical.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97874" y="3055105"/>
            <a:ext cx="5589184" cy="1458872"/>
          </a:xfrm>
          <a:custGeom>
            <a:avLst/>
            <a:gdLst/>
            <a:ahLst/>
            <a:cxnLst/>
            <a:rect l="l" t="t" r="r" b="b"/>
            <a:pathLst>
              <a:path w="5589184" h="1458872">
                <a:moveTo>
                  <a:pt x="37893" y="0"/>
                </a:moveTo>
                <a:lnTo>
                  <a:pt x="5513396" y="0"/>
                </a:lnTo>
                <a:cubicBezTo>
                  <a:pt x="5555253" y="0"/>
                  <a:pt x="5589184" y="33932"/>
                  <a:pt x="5589184" y="75788"/>
                </a:cubicBezTo>
                <a:lnTo>
                  <a:pt x="5589184" y="1383083"/>
                </a:lnTo>
                <a:cubicBezTo>
                  <a:pt x="5589184" y="1424940"/>
                  <a:pt x="5555253" y="1458872"/>
                  <a:pt x="5513396" y="1458872"/>
                </a:cubicBezTo>
                <a:lnTo>
                  <a:pt x="37893" y="1458872"/>
                </a:lnTo>
                <a:cubicBezTo>
                  <a:pt x="16965" y="1458872"/>
                  <a:pt x="0" y="1441907"/>
                  <a:pt x="0" y="1420979"/>
                </a:cubicBezTo>
                <a:lnTo>
                  <a:pt x="0" y="37893"/>
                </a:lnTo>
                <a:cubicBezTo>
                  <a:pt x="0" y="16965"/>
                  <a:pt x="16965" y="0"/>
                  <a:pt x="3789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6839" dist="37893" dir="5400000">
              <a:srgbClr val="000000">
                <a:alpha val="10196"/>
              </a:srgbClr>
            </a:outerShdw>
          </a:effectLst>
        </p:spPr>
      </p:sp>
      <p:sp>
        <p:nvSpPr>
          <p:cNvPr id="11" name="Shape 9"/>
          <p:cNvSpPr/>
          <p:nvPr/>
        </p:nvSpPr>
        <p:spPr>
          <a:xfrm>
            <a:off x="397874" y="3055105"/>
            <a:ext cx="37893" cy="1458872"/>
          </a:xfrm>
          <a:custGeom>
            <a:avLst/>
            <a:gdLst/>
            <a:ahLst/>
            <a:cxnLst/>
            <a:rect l="l" t="t" r="r" b="b"/>
            <a:pathLst>
              <a:path w="37893" h="1458872">
                <a:moveTo>
                  <a:pt x="37893" y="0"/>
                </a:moveTo>
                <a:lnTo>
                  <a:pt x="37893" y="0"/>
                </a:lnTo>
                <a:lnTo>
                  <a:pt x="37893" y="1458872"/>
                </a:lnTo>
                <a:lnTo>
                  <a:pt x="37893" y="1458872"/>
                </a:lnTo>
                <a:cubicBezTo>
                  <a:pt x="16965" y="1458872"/>
                  <a:pt x="0" y="1441907"/>
                  <a:pt x="0" y="1420979"/>
                </a:cubicBezTo>
                <a:lnTo>
                  <a:pt x="0" y="37893"/>
                </a:lnTo>
                <a:cubicBezTo>
                  <a:pt x="0" y="16965"/>
                  <a:pt x="16965" y="0"/>
                  <a:pt x="37893" y="0"/>
                </a:cubicBezTo>
                <a:close/>
              </a:path>
            </a:pathLst>
          </a:custGeom>
          <a:solidFill>
            <a:srgbClr val="5D737E"/>
          </a:solidFill>
          <a:ln/>
        </p:spPr>
      </p:sp>
      <p:sp>
        <p:nvSpPr>
          <p:cNvPr id="12" name="Shape 10"/>
          <p:cNvSpPr/>
          <p:nvPr/>
        </p:nvSpPr>
        <p:spPr>
          <a:xfrm>
            <a:off x="606284" y="3244569"/>
            <a:ext cx="454713" cy="454713"/>
          </a:xfrm>
          <a:custGeom>
            <a:avLst/>
            <a:gdLst/>
            <a:ahLst/>
            <a:cxnLst/>
            <a:rect l="l" t="t" r="r" b="b"/>
            <a:pathLst>
              <a:path w="454713" h="454713">
                <a:moveTo>
                  <a:pt x="227357" y="0"/>
                </a:moveTo>
                <a:lnTo>
                  <a:pt x="227357" y="0"/>
                </a:lnTo>
                <a:cubicBezTo>
                  <a:pt x="352838" y="0"/>
                  <a:pt x="454713" y="101875"/>
                  <a:pt x="454713" y="227357"/>
                </a:cubicBezTo>
                <a:lnTo>
                  <a:pt x="454713" y="227357"/>
                </a:lnTo>
                <a:cubicBezTo>
                  <a:pt x="454713" y="352838"/>
                  <a:pt x="352838" y="454713"/>
                  <a:pt x="227357" y="454713"/>
                </a:cubicBezTo>
                <a:lnTo>
                  <a:pt x="227357" y="454713"/>
                </a:lnTo>
                <a:cubicBezTo>
                  <a:pt x="101875" y="454713"/>
                  <a:pt x="0" y="352838"/>
                  <a:pt x="0" y="227357"/>
                </a:cubicBezTo>
                <a:lnTo>
                  <a:pt x="0" y="227357"/>
                </a:lnTo>
                <a:cubicBezTo>
                  <a:pt x="0" y="101875"/>
                  <a:pt x="101875" y="0"/>
                  <a:pt x="227357" y="0"/>
                </a:cubicBezTo>
                <a:close/>
              </a:path>
            </a:pathLst>
          </a:custGeom>
          <a:solidFill>
            <a:srgbClr val="5D737E"/>
          </a:solidFill>
          <a:ln/>
        </p:spPr>
      </p:sp>
      <p:sp>
        <p:nvSpPr>
          <p:cNvPr id="13" name="Shape 11"/>
          <p:cNvSpPr/>
          <p:nvPr/>
        </p:nvSpPr>
        <p:spPr>
          <a:xfrm>
            <a:off x="738909" y="3377193"/>
            <a:ext cx="189464" cy="189464"/>
          </a:xfrm>
          <a:custGeom>
            <a:avLst/>
            <a:gdLst/>
            <a:ahLst/>
            <a:cxnLst/>
            <a:rect l="l" t="t" r="r" b="b"/>
            <a:pathLst>
              <a:path w="189464" h="189464">
                <a:moveTo>
                  <a:pt x="94732" y="0"/>
                </a:moveTo>
                <a:cubicBezTo>
                  <a:pt x="100172" y="0"/>
                  <a:pt x="105167" y="2997"/>
                  <a:pt x="107758" y="7771"/>
                </a:cubicBezTo>
                <a:lnTo>
                  <a:pt x="187688" y="155790"/>
                </a:lnTo>
                <a:cubicBezTo>
                  <a:pt x="190167" y="160378"/>
                  <a:pt x="190056" y="165929"/>
                  <a:pt x="187392" y="170406"/>
                </a:cubicBezTo>
                <a:cubicBezTo>
                  <a:pt x="184727" y="174884"/>
                  <a:pt x="179880" y="177622"/>
                  <a:pt x="174662" y="177622"/>
                </a:cubicBezTo>
                <a:lnTo>
                  <a:pt x="14802" y="177622"/>
                </a:lnTo>
                <a:cubicBezTo>
                  <a:pt x="9584" y="177622"/>
                  <a:pt x="4774" y="174884"/>
                  <a:pt x="2072" y="170406"/>
                </a:cubicBezTo>
                <a:cubicBezTo>
                  <a:pt x="-629" y="165929"/>
                  <a:pt x="-703" y="160378"/>
                  <a:pt x="1776" y="155790"/>
                </a:cubicBezTo>
                <a:lnTo>
                  <a:pt x="81706" y="7771"/>
                </a:lnTo>
                <a:cubicBezTo>
                  <a:pt x="84297" y="2997"/>
                  <a:pt x="89292" y="0"/>
                  <a:pt x="94732" y="0"/>
                </a:cubicBezTo>
                <a:close/>
                <a:moveTo>
                  <a:pt x="94732" y="62168"/>
                </a:moveTo>
                <a:cubicBezTo>
                  <a:pt x="89810" y="62168"/>
                  <a:pt x="85851" y="66127"/>
                  <a:pt x="85851" y="71049"/>
                </a:cubicBezTo>
                <a:lnTo>
                  <a:pt x="85851" y="112494"/>
                </a:lnTo>
                <a:cubicBezTo>
                  <a:pt x="85851" y="117416"/>
                  <a:pt x="89810" y="121375"/>
                  <a:pt x="94732" y="121375"/>
                </a:cubicBezTo>
                <a:cubicBezTo>
                  <a:pt x="99654" y="121375"/>
                  <a:pt x="103613" y="117416"/>
                  <a:pt x="103613" y="112494"/>
                </a:cubicBezTo>
                <a:lnTo>
                  <a:pt x="103613" y="71049"/>
                </a:lnTo>
                <a:cubicBezTo>
                  <a:pt x="103613" y="66127"/>
                  <a:pt x="99654" y="62168"/>
                  <a:pt x="94732" y="62168"/>
                </a:cubicBezTo>
                <a:close/>
                <a:moveTo>
                  <a:pt x="104612" y="142098"/>
                </a:moveTo>
                <a:cubicBezTo>
                  <a:pt x="104837" y="138430"/>
                  <a:pt x="103008" y="134941"/>
                  <a:pt x="99864" y="133040"/>
                </a:cubicBezTo>
                <a:cubicBezTo>
                  <a:pt x="96720" y="131138"/>
                  <a:pt x="92781" y="131138"/>
                  <a:pt x="89637" y="133040"/>
                </a:cubicBezTo>
                <a:cubicBezTo>
                  <a:pt x="86493" y="134941"/>
                  <a:pt x="84664" y="138430"/>
                  <a:pt x="84889" y="142098"/>
                </a:cubicBezTo>
                <a:cubicBezTo>
                  <a:pt x="84664" y="145765"/>
                  <a:pt x="86493" y="149255"/>
                  <a:pt x="89637" y="151156"/>
                </a:cubicBezTo>
                <a:cubicBezTo>
                  <a:pt x="92781" y="153058"/>
                  <a:pt x="96720" y="153058"/>
                  <a:pt x="99864" y="151156"/>
                </a:cubicBezTo>
                <a:cubicBezTo>
                  <a:pt x="103008" y="149255"/>
                  <a:pt x="104837" y="145765"/>
                  <a:pt x="104612" y="142098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14" name="Text 12"/>
          <p:cNvSpPr/>
          <p:nvPr/>
        </p:nvSpPr>
        <p:spPr>
          <a:xfrm>
            <a:off x="1212569" y="3244569"/>
            <a:ext cx="4679758" cy="2652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92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The Independent Censoring Assumption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212569" y="3585604"/>
            <a:ext cx="4660811" cy="738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3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Standard methods like </a:t>
            </a:r>
            <a:pPr>
              <a:lnSpc>
                <a:spcPct val="140000"/>
              </a:lnSpc>
            </a:pPr>
            <a:r>
              <a:rPr lang="en-US" sz="1193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Kaplan-Meier (KM)</a:t>
            </a:r>
            <a:pPr>
              <a:lnSpc>
                <a:spcPct val="140000"/>
              </a:lnSpc>
            </a:pPr>
            <a:r>
              <a:rPr lang="en-US" sz="1193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and </a:t>
            </a:r>
            <a:pPr>
              <a:lnSpc>
                <a:spcPct val="140000"/>
              </a:lnSpc>
            </a:pPr>
            <a:r>
              <a:rPr lang="en-US" sz="1193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Cox proportional hazards models</a:t>
            </a:r>
            <a:pPr>
              <a:lnSpc>
                <a:spcPct val="140000"/>
              </a:lnSpc>
            </a:pPr>
            <a:r>
              <a:rPr lang="en-US" sz="1193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assume censoring is independent of event times—an assumption frequently violated in practice.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97874" y="4703441"/>
            <a:ext cx="5589184" cy="1458872"/>
          </a:xfrm>
          <a:custGeom>
            <a:avLst/>
            <a:gdLst/>
            <a:ahLst/>
            <a:cxnLst/>
            <a:rect l="l" t="t" r="r" b="b"/>
            <a:pathLst>
              <a:path w="5589184" h="1458872">
                <a:moveTo>
                  <a:pt x="37893" y="0"/>
                </a:moveTo>
                <a:lnTo>
                  <a:pt x="5513396" y="0"/>
                </a:lnTo>
                <a:cubicBezTo>
                  <a:pt x="5555253" y="0"/>
                  <a:pt x="5589184" y="33932"/>
                  <a:pt x="5589184" y="75788"/>
                </a:cubicBezTo>
                <a:lnTo>
                  <a:pt x="5589184" y="1383083"/>
                </a:lnTo>
                <a:cubicBezTo>
                  <a:pt x="5589184" y="1424940"/>
                  <a:pt x="5555253" y="1458872"/>
                  <a:pt x="5513396" y="1458872"/>
                </a:cubicBezTo>
                <a:lnTo>
                  <a:pt x="37893" y="1458872"/>
                </a:lnTo>
                <a:cubicBezTo>
                  <a:pt x="16965" y="1458872"/>
                  <a:pt x="0" y="1441907"/>
                  <a:pt x="0" y="1420979"/>
                </a:cubicBezTo>
                <a:lnTo>
                  <a:pt x="0" y="37893"/>
                </a:lnTo>
                <a:cubicBezTo>
                  <a:pt x="0" y="16965"/>
                  <a:pt x="16965" y="0"/>
                  <a:pt x="3789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6839" dist="37893" dir="5400000">
              <a:srgbClr val="000000">
                <a:alpha val="10196"/>
              </a:srgbClr>
            </a:outerShdw>
          </a:effectLst>
        </p:spPr>
      </p:sp>
      <p:sp>
        <p:nvSpPr>
          <p:cNvPr id="17" name="Shape 15"/>
          <p:cNvSpPr/>
          <p:nvPr/>
        </p:nvSpPr>
        <p:spPr>
          <a:xfrm>
            <a:off x="397874" y="4703441"/>
            <a:ext cx="37893" cy="1458872"/>
          </a:xfrm>
          <a:custGeom>
            <a:avLst/>
            <a:gdLst/>
            <a:ahLst/>
            <a:cxnLst/>
            <a:rect l="l" t="t" r="r" b="b"/>
            <a:pathLst>
              <a:path w="37893" h="1458872">
                <a:moveTo>
                  <a:pt x="37893" y="0"/>
                </a:moveTo>
                <a:lnTo>
                  <a:pt x="37893" y="0"/>
                </a:lnTo>
                <a:lnTo>
                  <a:pt x="37893" y="1458872"/>
                </a:lnTo>
                <a:lnTo>
                  <a:pt x="37893" y="1458872"/>
                </a:lnTo>
                <a:cubicBezTo>
                  <a:pt x="16965" y="1458872"/>
                  <a:pt x="0" y="1441907"/>
                  <a:pt x="0" y="1420979"/>
                </a:cubicBezTo>
                <a:lnTo>
                  <a:pt x="0" y="37893"/>
                </a:lnTo>
                <a:cubicBezTo>
                  <a:pt x="0" y="16965"/>
                  <a:pt x="16965" y="0"/>
                  <a:pt x="37893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18" name="Shape 16"/>
          <p:cNvSpPr/>
          <p:nvPr/>
        </p:nvSpPr>
        <p:spPr>
          <a:xfrm>
            <a:off x="606284" y="4892904"/>
            <a:ext cx="454713" cy="454713"/>
          </a:xfrm>
          <a:custGeom>
            <a:avLst/>
            <a:gdLst/>
            <a:ahLst/>
            <a:cxnLst/>
            <a:rect l="l" t="t" r="r" b="b"/>
            <a:pathLst>
              <a:path w="454713" h="454713">
                <a:moveTo>
                  <a:pt x="227357" y="0"/>
                </a:moveTo>
                <a:lnTo>
                  <a:pt x="227357" y="0"/>
                </a:lnTo>
                <a:cubicBezTo>
                  <a:pt x="352838" y="0"/>
                  <a:pt x="454713" y="101875"/>
                  <a:pt x="454713" y="227357"/>
                </a:cubicBezTo>
                <a:lnTo>
                  <a:pt x="454713" y="227357"/>
                </a:lnTo>
                <a:cubicBezTo>
                  <a:pt x="454713" y="352838"/>
                  <a:pt x="352838" y="454713"/>
                  <a:pt x="227357" y="454713"/>
                </a:cubicBezTo>
                <a:lnTo>
                  <a:pt x="227357" y="454713"/>
                </a:lnTo>
                <a:cubicBezTo>
                  <a:pt x="101875" y="454713"/>
                  <a:pt x="0" y="352838"/>
                  <a:pt x="0" y="227357"/>
                </a:cubicBezTo>
                <a:lnTo>
                  <a:pt x="0" y="227357"/>
                </a:lnTo>
                <a:cubicBezTo>
                  <a:pt x="0" y="101875"/>
                  <a:pt x="101875" y="0"/>
                  <a:pt x="227357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19" name="Shape 17"/>
          <p:cNvSpPr/>
          <p:nvPr/>
        </p:nvSpPr>
        <p:spPr>
          <a:xfrm>
            <a:off x="738909" y="5025529"/>
            <a:ext cx="189464" cy="189464"/>
          </a:xfrm>
          <a:custGeom>
            <a:avLst/>
            <a:gdLst/>
            <a:ahLst/>
            <a:cxnLst/>
            <a:rect l="l" t="t" r="r" b="b"/>
            <a:pathLst>
              <a:path w="189464" h="189464">
                <a:moveTo>
                  <a:pt x="23683" y="23683"/>
                </a:moveTo>
                <a:cubicBezTo>
                  <a:pt x="23683" y="17133"/>
                  <a:pt x="18391" y="11841"/>
                  <a:pt x="11841" y="11841"/>
                </a:cubicBezTo>
                <a:cubicBezTo>
                  <a:pt x="5292" y="11841"/>
                  <a:pt x="0" y="17133"/>
                  <a:pt x="0" y="23683"/>
                </a:cubicBezTo>
                <a:lnTo>
                  <a:pt x="0" y="148019"/>
                </a:lnTo>
                <a:cubicBezTo>
                  <a:pt x="0" y="164375"/>
                  <a:pt x="13248" y="177622"/>
                  <a:pt x="29604" y="177622"/>
                </a:cubicBezTo>
                <a:lnTo>
                  <a:pt x="177622" y="177622"/>
                </a:lnTo>
                <a:cubicBezTo>
                  <a:pt x="184172" y="177622"/>
                  <a:pt x="189464" y="172331"/>
                  <a:pt x="189464" y="165781"/>
                </a:cubicBezTo>
                <a:cubicBezTo>
                  <a:pt x="189464" y="159231"/>
                  <a:pt x="184172" y="153939"/>
                  <a:pt x="177622" y="153939"/>
                </a:cubicBezTo>
                <a:lnTo>
                  <a:pt x="29604" y="153939"/>
                </a:lnTo>
                <a:cubicBezTo>
                  <a:pt x="26347" y="153939"/>
                  <a:pt x="23683" y="151275"/>
                  <a:pt x="23683" y="148019"/>
                </a:cubicBezTo>
                <a:lnTo>
                  <a:pt x="23683" y="23683"/>
                </a:lnTo>
                <a:close/>
                <a:moveTo>
                  <a:pt x="174144" y="55729"/>
                </a:moveTo>
                <a:cubicBezTo>
                  <a:pt x="178770" y="51103"/>
                  <a:pt x="178770" y="43591"/>
                  <a:pt x="174144" y="38966"/>
                </a:cubicBezTo>
                <a:cubicBezTo>
                  <a:pt x="169518" y="34340"/>
                  <a:pt x="162006" y="34340"/>
                  <a:pt x="157381" y="38966"/>
                </a:cubicBezTo>
                <a:lnTo>
                  <a:pt x="118415" y="77969"/>
                </a:lnTo>
                <a:lnTo>
                  <a:pt x="97174" y="56765"/>
                </a:lnTo>
                <a:cubicBezTo>
                  <a:pt x="92549" y="52140"/>
                  <a:pt x="85037" y="52140"/>
                  <a:pt x="80411" y="56765"/>
                </a:cubicBezTo>
                <a:lnTo>
                  <a:pt x="44887" y="92290"/>
                </a:lnTo>
                <a:cubicBezTo>
                  <a:pt x="40261" y="96915"/>
                  <a:pt x="40261" y="104427"/>
                  <a:pt x="44887" y="109053"/>
                </a:cubicBezTo>
                <a:cubicBezTo>
                  <a:pt x="49512" y="113678"/>
                  <a:pt x="57024" y="113678"/>
                  <a:pt x="61650" y="109053"/>
                </a:cubicBezTo>
                <a:lnTo>
                  <a:pt x="88811" y="81891"/>
                </a:lnTo>
                <a:lnTo>
                  <a:pt x="110052" y="103132"/>
                </a:lnTo>
                <a:cubicBezTo>
                  <a:pt x="114677" y="107758"/>
                  <a:pt x="122189" y="107758"/>
                  <a:pt x="126815" y="103132"/>
                </a:cubicBezTo>
                <a:lnTo>
                  <a:pt x="174181" y="55766"/>
                </a:ln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20" name="Text 18"/>
          <p:cNvSpPr/>
          <p:nvPr/>
        </p:nvSpPr>
        <p:spPr>
          <a:xfrm>
            <a:off x="1212569" y="4892904"/>
            <a:ext cx="4679758" cy="2652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92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Treatment-Dependent Censoring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212569" y="5233939"/>
            <a:ext cx="4660811" cy="738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3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When censoring is influenced by treatment assignment (e.g., patients dropping out due to side effects), it creates </a:t>
            </a:r>
            <a:pPr>
              <a:lnSpc>
                <a:spcPct val="140000"/>
              </a:lnSpc>
            </a:pPr>
            <a:r>
              <a:rPr lang="en-US" sz="1193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dependent censoring</a:t>
            </a:r>
            <a:pPr>
              <a:lnSpc>
                <a:spcPct val="140000"/>
              </a:lnSpc>
            </a:pPr>
            <a:r>
              <a:rPr lang="en-US" sz="1193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that introduces significant bias in survival estimates.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210172" y="1406769"/>
            <a:ext cx="5608131" cy="3722965"/>
          </a:xfrm>
          <a:custGeom>
            <a:avLst/>
            <a:gdLst/>
            <a:ahLst/>
            <a:cxnLst/>
            <a:rect l="l" t="t" r="r" b="b"/>
            <a:pathLst>
              <a:path w="5608131" h="3722965">
                <a:moveTo>
                  <a:pt x="75800" y="0"/>
                </a:moveTo>
                <a:lnTo>
                  <a:pt x="5532331" y="0"/>
                </a:lnTo>
                <a:cubicBezTo>
                  <a:pt x="5574194" y="0"/>
                  <a:pt x="5608131" y="33937"/>
                  <a:pt x="5608131" y="75800"/>
                </a:cubicBezTo>
                <a:lnTo>
                  <a:pt x="5608131" y="3647165"/>
                </a:lnTo>
                <a:cubicBezTo>
                  <a:pt x="5608131" y="3689028"/>
                  <a:pt x="5574194" y="3722965"/>
                  <a:pt x="5532331" y="3722965"/>
                </a:cubicBezTo>
                <a:lnTo>
                  <a:pt x="75800" y="3722965"/>
                </a:lnTo>
                <a:cubicBezTo>
                  <a:pt x="33937" y="3722965"/>
                  <a:pt x="0" y="3689028"/>
                  <a:pt x="0" y="3647165"/>
                </a:cubicBezTo>
                <a:lnTo>
                  <a:pt x="0" y="75800"/>
                </a:lnTo>
                <a:cubicBezTo>
                  <a:pt x="0" y="33965"/>
                  <a:pt x="33965" y="0"/>
                  <a:pt x="75800" y="0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23" name="Text 21"/>
          <p:cNvSpPr/>
          <p:nvPr/>
        </p:nvSpPr>
        <p:spPr>
          <a:xfrm>
            <a:off x="6437529" y="1634126"/>
            <a:ext cx="5267096" cy="3031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90" b="1" dirty="0">
                <a:solidFill>
                  <a:srgbClr val="C8963E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Research Aim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6437529" y="2088839"/>
            <a:ext cx="5238676" cy="11083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43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This project evaluates the impact of </a:t>
            </a:r>
            <a:pPr>
              <a:lnSpc>
                <a:spcPct val="140000"/>
              </a:lnSpc>
            </a:pPr>
            <a:r>
              <a:rPr lang="en-US" sz="1343" b="1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treatment-dependent censoring</a:t>
            </a:r>
            <a:pPr>
              <a:lnSpc>
                <a:spcPct val="140000"/>
              </a:lnSpc>
            </a:pPr>
            <a:r>
              <a:rPr lang="en-US" sz="1343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on survival analysis in a simulated clinical trial and assesses the effectiveness of </a:t>
            </a:r>
            <a:pPr>
              <a:lnSpc>
                <a:spcPct val="140000"/>
              </a:lnSpc>
            </a:pPr>
            <a:r>
              <a:rPr lang="en-US" sz="1343" b="1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copula-based methods</a:t>
            </a:r>
            <a:pPr>
              <a:lnSpc>
                <a:spcPct val="140000"/>
              </a:lnSpc>
            </a:pPr>
            <a:r>
              <a:rPr lang="en-US" sz="1343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in correcting biases compared to standard survival methods.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437529" y="3348774"/>
            <a:ext cx="303142" cy="303142"/>
          </a:xfrm>
          <a:custGeom>
            <a:avLst/>
            <a:gdLst/>
            <a:ahLst/>
            <a:cxnLst/>
            <a:rect l="l" t="t" r="r" b="b"/>
            <a:pathLst>
              <a:path w="303142" h="303142">
                <a:moveTo>
                  <a:pt x="151571" y="0"/>
                </a:moveTo>
                <a:lnTo>
                  <a:pt x="151571" y="0"/>
                </a:lnTo>
                <a:cubicBezTo>
                  <a:pt x="235282" y="0"/>
                  <a:pt x="303142" y="67861"/>
                  <a:pt x="303142" y="151571"/>
                </a:cubicBezTo>
                <a:lnTo>
                  <a:pt x="303142" y="151571"/>
                </a:lnTo>
                <a:cubicBezTo>
                  <a:pt x="303142" y="235282"/>
                  <a:pt x="235282" y="303142"/>
                  <a:pt x="151571" y="303142"/>
                </a:cubicBezTo>
                <a:lnTo>
                  <a:pt x="151571" y="303142"/>
                </a:lnTo>
                <a:cubicBezTo>
                  <a:pt x="67861" y="303142"/>
                  <a:pt x="0" y="235282"/>
                  <a:pt x="0" y="151571"/>
                </a:cubicBezTo>
                <a:lnTo>
                  <a:pt x="0" y="151571"/>
                </a:lnTo>
                <a:cubicBezTo>
                  <a:pt x="0" y="67861"/>
                  <a:pt x="67861" y="0"/>
                  <a:pt x="151571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26" name="Text 24"/>
          <p:cNvSpPr/>
          <p:nvPr/>
        </p:nvSpPr>
        <p:spPr>
          <a:xfrm>
            <a:off x="6399636" y="3348774"/>
            <a:ext cx="378928" cy="3031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3" b="1" dirty="0">
                <a:solidFill>
                  <a:srgbClr val="2C3E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854349" y="3348774"/>
            <a:ext cx="4149259" cy="265249"/>
          </a:xfrm>
          <a:prstGeom prst="rect">
            <a:avLst/>
          </a:prstGeom>
          <a:noFill/>
          <a:ln/>
        </p:spPr>
        <p:txBody>
          <a:bodyPr wrap="square" lIns="0" tIns="37893" rIns="0" bIns="0" rtlCol="0" anchor="ctr"/>
          <a:lstStyle/>
          <a:p>
            <a:pPr>
              <a:lnSpc>
                <a:spcPct val="130000"/>
              </a:lnSpc>
            </a:pPr>
            <a:r>
              <a:rPr lang="en-US" sz="1193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Simulate clinical trial with copula-based dependent censoring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437529" y="3765594"/>
            <a:ext cx="303142" cy="303142"/>
          </a:xfrm>
          <a:custGeom>
            <a:avLst/>
            <a:gdLst/>
            <a:ahLst/>
            <a:cxnLst/>
            <a:rect l="l" t="t" r="r" b="b"/>
            <a:pathLst>
              <a:path w="303142" h="303142">
                <a:moveTo>
                  <a:pt x="151571" y="0"/>
                </a:moveTo>
                <a:lnTo>
                  <a:pt x="151571" y="0"/>
                </a:lnTo>
                <a:cubicBezTo>
                  <a:pt x="235282" y="0"/>
                  <a:pt x="303142" y="67861"/>
                  <a:pt x="303142" y="151571"/>
                </a:cubicBezTo>
                <a:lnTo>
                  <a:pt x="303142" y="151571"/>
                </a:lnTo>
                <a:cubicBezTo>
                  <a:pt x="303142" y="235282"/>
                  <a:pt x="235282" y="303142"/>
                  <a:pt x="151571" y="303142"/>
                </a:cubicBezTo>
                <a:lnTo>
                  <a:pt x="151571" y="303142"/>
                </a:lnTo>
                <a:cubicBezTo>
                  <a:pt x="67861" y="303142"/>
                  <a:pt x="0" y="235282"/>
                  <a:pt x="0" y="151571"/>
                </a:cubicBezTo>
                <a:lnTo>
                  <a:pt x="0" y="151571"/>
                </a:lnTo>
                <a:cubicBezTo>
                  <a:pt x="0" y="67861"/>
                  <a:pt x="67861" y="0"/>
                  <a:pt x="151571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29" name="Text 27"/>
          <p:cNvSpPr/>
          <p:nvPr/>
        </p:nvSpPr>
        <p:spPr>
          <a:xfrm>
            <a:off x="6399636" y="3765594"/>
            <a:ext cx="378928" cy="3031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3" b="1" dirty="0">
                <a:solidFill>
                  <a:srgbClr val="2C3E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854349" y="3765594"/>
            <a:ext cx="3296671" cy="265249"/>
          </a:xfrm>
          <a:prstGeom prst="rect">
            <a:avLst/>
          </a:prstGeom>
          <a:noFill/>
          <a:ln/>
        </p:spPr>
        <p:txBody>
          <a:bodyPr wrap="square" lIns="0" tIns="37893" rIns="0" bIns="0" rtlCol="0" anchor="ctr"/>
          <a:lstStyle/>
          <a:p>
            <a:pPr>
              <a:lnSpc>
                <a:spcPct val="130000"/>
              </a:lnSpc>
            </a:pPr>
            <a:r>
              <a:rPr lang="en-US" sz="1193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Quantify bias using standard methods (KM, Cox)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437529" y="4182415"/>
            <a:ext cx="303142" cy="303142"/>
          </a:xfrm>
          <a:custGeom>
            <a:avLst/>
            <a:gdLst/>
            <a:ahLst/>
            <a:cxnLst/>
            <a:rect l="l" t="t" r="r" b="b"/>
            <a:pathLst>
              <a:path w="303142" h="303142">
                <a:moveTo>
                  <a:pt x="151571" y="0"/>
                </a:moveTo>
                <a:lnTo>
                  <a:pt x="151571" y="0"/>
                </a:lnTo>
                <a:cubicBezTo>
                  <a:pt x="235282" y="0"/>
                  <a:pt x="303142" y="67861"/>
                  <a:pt x="303142" y="151571"/>
                </a:cubicBezTo>
                <a:lnTo>
                  <a:pt x="303142" y="151571"/>
                </a:lnTo>
                <a:cubicBezTo>
                  <a:pt x="303142" y="235282"/>
                  <a:pt x="235282" y="303142"/>
                  <a:pt x="151571" y="303142"/>
                </a:cubicBezTo>
                <a:lnTo>
                  <a:pt x="151571" y="303142"/>
                </a:lnTo>
                <a:cubicBezTo>
                  <a:pt x="67861" y="303142"/>
                  <a:pt x="0" y="235282"/>
                  <a:pt x="0" y="151571"/>
                </a:cubicBezTo>
                <a:lnTo>
                  <a:pt x="0" y="151571"/>
                </a:lnTo>
                <a:cubicBezTo>
                  <a:pt x="0" y="67861"/>
                  <a:pt x="67861" y="0"/>
                  <a:pt x="151571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32" name="Text 30"/>
          <p:cNvSpPr/>
          <p:nvPr/>
        </p:nvSpPr>
        <p:spPr>
          <a:xfrm>
            <a:off x="6399636" y="4182415"/>
            <a:ext cx="378928" cy="3031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3" b="1" dirty="0">
                <a:solidFill>
                  <a:srgbClr val="2C3E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854349" y="4182415"/>
            <a:ext cx="3552448" cy="265249"/>
          </a:xfrm>
          <a:prstGeom prst="rect">
            <a:avLst/>
          </a:prstGeom>
          <a:noFill/>
          <a:ln/>
        </p:spPr>
        <p:txBody>
          <a:bodyPr wrap="square" lIns="0" tIns="37893" rIns="0" bIns="0" rtlCol="0" anchor="ctr"/>
          <a:lstStyle/>
          <a:p>
            <a:pPr>
              <a:lnSpc>
                <a:spcPct val="130000"/>
              </a:lnSpc>
            </a:pPr>
            <a:r>
              <a:rPr lang="en-US" sz="1193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Implement copula-based corrections (CG estimator)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437529" y="4599235"/>
            <a:ext cx="303142" cy="303142"/>
          </a:xfrm>
          <a:custGeom>
            <a:avLst/>
            <a:gdLst/>
            <a:ahLst/>
            <a:cxnLst/>
            <a:rect l="l" t="t" r="r" b="b"/>
            <a:pathLst>
              <a:path w="303142" h="303142">
                <a:moveTo>
                  <a:pt x="151571" y="0"/>
                </a:moveTo>
                <a:lnTo>
                  <a:pt x="151571" y="0"/>
                </a:lnTo>
                <a:cubicBezTo>
                  <a:pt x="235282" y="0"/>
                  <a:pt x="303142" y="67861"/>
                  <a:pt x="303142" y="151571"/>
                </a:cubicBezTo>
                <a:lnTo>
                  <a:pt x="303142" y="151571"/>
                </a:lnTo>
                <a:cubicBezTo>
                  <a:pt x="303142" y="235282"/>
                  <a:pt x="235282" y="303142"/>
                  <a:pt x="151571" y="303142"/>
                </a:cubicBezTo>
                <a:lnTo>
                  <a:pt x="151571" y="303142"/>
                </a:lnTo>
                <a:cubicBezTo>
                  <a:pt x="67861" y="303142"/>
                  <a:pt x="0" y="235282"/>
                  <a:pt x="0" y="151571"/>
                </a:cubicBezTo>
                <a:lnTo>
                  <a:pt x="0" y="151571"/>
                </a:lnTo>
                <a:cubicBezTo>
                  <a:pt x="0" y="67861"/>
                  <a:pt x="67861" y="0"/>
                  <a:pt x="151571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35" name="Text 33"/>
          <p:cNvSpPr/>
          <p:nvPr/>
        </p:nvSpPr>
        <p:spPr>
          <a:xfrm>
            <a:off x="6399636" y="4599235"/>
            <a:ext cx="378928" cy="3031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93" b="1" dirty="0">
                <a:solidFill>
                  <a:srgbClr val="2C3E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854349" y="4599235"/>
            <a:ext cx="3675599" cy="265249"/>
          </a:xfrm>
          <a:prstGeom prst="rect">
            <a:avLst/>
          </a:prstGeom>
          <a:noFill/>
          <a:ln/>
        </p:spPr>
        <p:txBody>
          <a:bodyPr wrap="square" lIns="0" tIns="37893" rIns="0" bIns="0" rtlCol="0" anchor="ctr"/>
          <a:lstStyle/>
          <a:p>
            <a:pPr>
              <a:lnSpc>
                <a:spcPct val="130000"/>
              </a:lnSpc>
            </a:pPr>
            <a:r>
              <a:rPr lang="en-US" sz="1193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Conduct sensitivity analysis across dependence levels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219645" y="5328671"/>
            <a:ext cx="5589184" cy="1515711"/>
          </a:xfrm>
          <a:custGeom>
            <a:avLst/>
            <a:gdLst/>
            <a:ahLst/>
            <a:cxnLst/>
            <a:rect l="l" t="t" r="r" b="b"/>
            <a:pathLst>
              <a:path w="5589184" h="1515711">
                <a:moveTo>
                  <a:pt x="75786" y="0"/>
                </a:moveTo>
                <a:lnTo>
                  <a:pt x="5513399" y="0"/>
                </a:lnTo>
                <a:cubicBezTo>
                  <a:pt x="5555254" y="0"/>
                  <a:pt x="5589184" y="33930"/>
                  <a:pt x="5589184" y="75786"/>
                </a:cubicBezTo>
                <a:lnTo>
                  <a:pt x="5589184" y="1439925"/>
                </a:lnTo>
                <a:cubicBezTo>
                  <a:pt x="5589184" y="1481781"/>
                  <a:pt x="5555254" y="1515711"/>
                  <a:pt x="5513399" y="1515711"/>
                </a:cubicBezTo>
                <a:lnTo>
                  <a:pt x="75786" y="1515711"/>
                </a:lnTo>
                <a:cubicBezTo>
                  <a:pt x="33930" y="1515711"/>
                  <a:pt x="0" y="1481781"/>
                  <a:pt x="0" y="1439925"/>
                </a:cubicBezTo>
                <a:lnTo>
                  <a:pt x="0" y="75786"/>
                </a:lnTo>
                <a:cubicBezTo>
                  <a:pt x="0" y="33958"/>
                  <a:pt x="33958" y="0"/>
                  <a:pt x="75786" y="0"/>
                </a:cubicBezTo>
                <a:close/>
              </a:path>
            </a:pathLst>
          </a:custGeom>
          <a:solidFill>
            <a:srgbClr val="C8963E">
              <a:alpha val="10196"/>
            </a:srgbClr>
          </a:solidFill>
          <a:ln w="25400">
            <a:solidFill>
              <a:srgbClr val="C8963E"/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475422" y="5546555"/>
            <a:ext cx="170517" cy="227357"/>
          </a:xfrm>
          <a:custGeom>
            <a:avLst/>
            <a:gdLst/>
            <a:ahLst/>
            <a:cxnLst/>
            <a:rect l="l" t="t" r="r" b="b"/>
            <a:pathLst>
              <a:path w="170517" h="227357">
                <a:moveTo>
                  <a:pt x="130064" y="170517"/>
                </a:moveTo>
                <a:cubicBezTo>
                  <a:pt x="133306" y="160615"/>
                  <a:pt x="139789" y="151645"/>
                  <a:pt x="147116" y="143919"/>
                </a:cubicBezTo>
                <a:cubicBezTo>
                  <a:pt x="161636" y="128643"/>
                  <a:pt x="170517" y="107994"/>
                  <a:pt x="170517" y="85259"/>
                </a:cubicBezTo>
                <a:cubicBezTo>
                  <a:pt x="170517" y="38189"/>
                  <a:pt x="132329" y="0"/>
                  <a:pt x="85259" y="0"/>
                </a:cubicBezTo>
                <a:cubicBezTo>
                  <a:pt x="38189" y="0"/>
                  <a:pt x="0" y="38189"/>
                  <a:pt x="0" y="85259"/>
                </a:cubicBezTo>
                <a:cubicBezTo>
                  <a:pt x="0" y="107994"/>
                  <a:pt x="8881" y="128643"/>
                  <a:pt x="23402" y="143919"/>
                </a:cubicBezTo>
                <a:cubicBezTo>
                  <a:pt x="30729" y="151645"/>
                  <a:pt x="37256" y="160615"/>
                  <a:pt x="40453" y="170517"/>
                </a:cubicBezTo>
                <a:lnTo>
                  <a:pt x="130020" y="170517"/>
                </a:lnTo>
                <a:close/>
                <a:moveTo>
                  <a:pt x="127888" y="191832"/>
                </a:moveTo>
                <a:lnTo>
                  <a:pt x="42629" y="191832"/>
                </a:lnTo>
                <a:lnTo>
                  <a:pt x="42629" y="198937"/>
                </a:lnTo>
                <a:cubicBezTo>
                  <a:pt x="42629" y="218564"/>
                  <a:pt x="58527" y="234462"/>
                  <a:pt x="78154" y="234462"/>
                </a:cubicBezTo>
                <a:lnTo>
                  <a:pt x="92364" y="234462"/>
                </a:lnTo>
                <a:cubicBezTo>
                  <a:pt x="111991" y="234462"/>
                  <a:pt x="127888" y="218564"/>
                  <a:pt x="127888" y="198937"/>
                </a:cubicBezTo>
                <a:lnTo>
                  <a:pt x="127888" y="191832"/>
                </a:lnTo>
                <a:close/>
                <a:moveTo>
                  <a:pt x="81706" y="49734"/>
                </a:moveTo>
                <a:cubicBezTo>
                  <a:pt x="64033" y="49734"/>
                  <a:pt x="49734" y="64033"/>
                  <a:pt x="49734" y="81706"/>
                </a:cubicBezTo>
                <a:cubicBezTo>
                  <a:pt x="49734" y="87612"/>
                  <a:pt x="44983" y="92364"/>
                  <a:pt x="39077" y="92364"/>
                </a:cubicBezTo>
                <a:cubicBezTo>
                  <a:pt x="33171" y="92364"/>
                  <a:pt x="28420" y="87612"/>
                  <a:pt x="28420" y="81706"/>
                </a:cubicBezTo>
                <a:cubicBezTo>
                  <a:pt x="28420" y="52265"/>
                  <a:pt x="52265" y="28420"/>
                  <a:pt x="81706" y="28420"/>
                </a:cubicBezTo>
                <a:cubicBezTo>
                  <a:pt x="87612" y="28420"/>
                  <a:pt x="92364" y="33171"/>
                  <a:pt x="92364" y="39077"/>
                </a:cubicBezTo>
                <a:cubicBezTo>
                  <a:pt x="92364" y="44983"/>
                  <a:pt x="87612" y="49734"/>
                  <a:pt x="81706" y="49734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39" name="Text 37"/>
          <p:cNvSpPr/>
          <p:nvPr/>
        </p:nvSpPr>
        <p:spPr>
          <a:xfrm>
            <a:off x="6816456" y="5527608"/>
            <a:ext cx="1117837" cy="2652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43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Key Innovation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418582" y="5906536"/>
            <a:ext cx="5267096" cy="7389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93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Copula-based approaches model the </a:t>
            </a:r>
            <a:pPr>
              <a:lnSpc>
                <a:spcPct val="140000"/>
              </a:lnSpc>
            </a:pPr>
            <a:r>
              <a:rPr lang="en-US" sz="1193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joint distribution</a:t>
            </a:r>
            <a:pPr>
              <a:lnSpc>
                <a:spcPct val="140000"/>
              </a:lnSpc>
            </a:pPr>
            <a:r>
              <a:rPr lang="en-US" sz="1193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of event and censoring times, enabling more accurate survival inference without altering marginal distributions.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8F9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1901" y="321901"/>
            <a:ext cx="11612578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b="1" spc="101" kern="0" dirty="0">
                <a:solidFill>
                  <a:srgbClr val="C8963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PROBLEM STATEMENT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21901" y="579422"/>
            <a:ext cx="11717196" cy="4265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661" b="1" dirty="0">
                <a:solidFill>
                  <a:srgbClr val="2C3E50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The Problem: Dependent Censoring in Clinical Trials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21901" y="1162867"/>
            <a:ext cx="6244879" cy="3701861"/>
          </a:xfrm>
          <a:custGeom>
            <a:avLst/>
            <a:gdLst/>
            <a:ahLst/>
            <a:cxnLst/>
            <a:rect l="l" t="t" r="r" b="b"/>
            <a:pathLst>
              <a:path w="6244879" h="3701861">
                <a:moveTo>
                  <a:pt x="64375" y="0"/>
                </a:moveTo>
                <a:lnTo>
                  <a:pt x="6180504" y="0"/>
                </a:lnTo>
                <a:cubicBezTo>
                  <a:pt x="6216057" y="0"/>
                  <a:pt x="6244879" y="28822"/>
                  <a:pt x="6244879" y="64375"/>
                </a:cubicBezTo>
                <a:lnTo>
                  <a:pt x="6244879" y="3637486"/>
                </a:lnTo>
                <a:cubicBezTo>
                  <a:pt x="6244879" y="3673040"/>
                  <a:pt x="6216057" y="3701861"/>
                  <a:pt x="6180504" y="3701861"/>
                </a:cubicBezTo>
                <a:lnTo>
                  <a:pt x="64375" y="3701861"/>
                </a:lnTo>
                <a:cubicBezTo>
                  <a:pt x="28822" y="3701861"/>
                  <a:pt x="0" y="3673040"/>
                  <a:pt x="0" y="3637486"/>
                </a:cubicBezTo>
                <a:lnTo>
                  <a:pt x="0" y="64375"/>
                </a:lnTo>
                <a:cubicBezTo>
                  <a:pt x="0" y="28846"/>
                  <a:pt x="28846" y="0"/>
                  <a:pt x="6437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48285" dist="32190" dir="540000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527113" y="1388198"/>
            <a:ext cx="217283" cy="193141"/>
          </a:xfrm>
          <a:custGeom>
            <a:avLst/>
            <a:gdLst/>
            <a:ahLst/>
            <a:cxnLst/>
            <a:rect l="l" t="t" r="r" b="b"/>
            <a:pathLst>
              <a:path w="217283" h="193141">
                <a:moveTo>
                  <a:pt x="158247" y="36214"/>
                </a:moveTo>
                <a:cubicBezTo>
                  <a:pt x="151985" y="36214"/>
                  <a:pt x="145912" y="37911"/>
                  <a:pt x="140593" y="41005"/>
                </a:cubicBezTo>
                <a:cubicBezTo>
                  <a:pt x="134633" y="34969"/>
                  <a:pt x="127692" y="29914"/>
                  <a:pt x="120034" y="26104"/>
                </a:cubicBezTo>
                <a:cubicBezTo>
                  <a:pt x="130672" y="17051"/>
                  <a:pt x="144214" y="12071"/>
                  <a:pt x="158247" y="12071"/>
                </a:cubicBezTo>
                <a:cubicBezTo>
                  <a:pt x="190840" y="12071"/>
                  <a:pt x="217283" y="38477"/>
                  <a:pt x="217283" y="71107"/>
                </a:cubicBezTo>
                <a:cubicBezTo>
                  <a:pt x="217283" y="86762"/>
                  <a:pt x="211059" y="101776"/>
                  <a:pt x="200006" y="112829"/>
                </a:cubicBezTo>
                <a:lnTo>
                  <a:pt x="173185" y="139650"/>
                </a:lnTo>
                <a:cubicBezTo>
                  <a:pt x="162132" y="150702"/>
                  <a:pt x="147119" y="156927"/>
                  <a:pt x="131464" y="156927"/>
                </a:cubicBezTo>
                <a:cubicBezTo>
                  <a:pt x="98871" y="156927"/>
                  <a:pt x="72428" y="130521"/>
                  <a:pt x="72428" y="97891"/>
                </a:cubicBezTo>
                <a:cubicBezTo>
                  <a:pt x="72428" y="97325"/>
                  <a:pt x="72428" y="96759"/>
                  <a:pt x="72465" y="96193"/>
                </a:cubicBezTo>
                <a:cubicBezTo>
                  <a:pt x="72654" y="89516"/>
                  <a:pt x="78199" y="84273"/>
                  <a:pt x="84876" y="84461"/>
                </a:cubicBezTo>
                <a:cubicBezTo>
                  <a:pt x="91553" y="84650"/>
                  <a:pt x="96797" y="90195"/>
                  <a:pt x="96608" y="96872"/>
                </a:cubicBezTo>
                <a:cubicBezTo>
                  <a:pt x="96608" y="97212"/>
                  <a:pt x="96608" y="97551"/>
                  <a:pt x="96608" y="97853"/>
                </a:cubicBezTo>
                <a:cubicBezTo>
                  <a:pt x="96608" y="117129"/>
                  <a:pt x="112225" y="132746"/>
                  <a:pt x="131502" y="132746"/>
                </a:cubicBezTo>
                <a:cubicBezTo>
                  <a:pt x="140744" y="132746"/>
                  <a:pt x="149609" y="129087"/>
                  <a:pt x="156172" y="122524"/>
                </a:cubicBezTo>
                <a:lnTo>
                  <a:pt x="182993" y="95703"/>
                </a:lnTo>
                <a:cubicBezTo>
                  <a:pt x="189519" y="89177"/>
                  <a:pt x="193216" y="80274"/>
                  <a:pt x="193216" y="71032"/>
                </a:cubicBezTo>
                <a:cubicBezTo>
                  <a:pt x="193216" y="51756"/>
                  <a:pt x="177599" y="36138"/>
                  <a:pt x="158322" y="36138"/>
                </a:cubicBezTo>
                <a:close/>
                <a:moveTo>
                  <a:pt x="103813" y="65374"/>
                </a:moveTo>
                <a:cubicBezTo>
                  <a:pt x="103096" y="65072"/>
                  <a:pt x="102380" y="64657"/>
                  <a:pt x="101738" y="64204"/>
                </a:cubicBezTo>
                <a:cubicBezTo>
                  <a:pt x="96985" y="61752"/>
                  <a:pt x="91553" y="60356"/>
                  <a:pt x="85857" y="60356"/>
                </a:cubicBezTo>
                <a:cubicBezTo>
                  <a:pt x="76615" y="60356"/>
                  <a:pt x="67750" y="64016"/>
                  <a:pt x="61186" y="70579"/>
                </a:cubicBezTo>
                <a:lnTo>
                  <a:pt x="34365" y="97400"/>
                </a:lnTo>
                <a:cubicBezTo>
                  <a:pt x="27839" y="103926"/>
                  <a:pt x="24143" y="112829"/>
                  <a:pt x="24143" y="122071"/>
                </a:cubicBezTo>
                <a:cubicBezTo>
                  <a:pt x="24143" y="141347"/>
                  <a:pt x="39760" y="156964"/>
                  <a:pt x="59036" y="156964"/>
                </a:cubicBezTo>
                <a:cubicBezTo>
                  <a:pt x="65260" y="156964"/>
                  <a:pt x="71334" y="155305"/>
                  <a:pt x="76653" y="152211"/>
                </a:cubicBezTo>
                <a:cubicBezTo>
                  <a:pt x="82613" y="158247"/>
                  <a:pt x="89554" y="163302"/>
                  <a:pt x="97249" y="167112"/>
                </a:cubicBezTo>
                <a:cubicBezTo>
                  <a:pt x="86611" y="176128"/>
                  <a:pt x="73107" y="181145"/>
                  <a:pt x="59036" y="181145"/>
                </a:cubicBezTo>
                <a:cubicBezTo>
                  <a:pt x="26444" y="181145"/>
                  <a:pt x="0" y="154739"/>
                  <a:pt x="0" y="122109"/>
                </a:cubicBezTo>
                <a:cubicBezTo>
                  <a:pt x="0" y="106454"/>
                  <a:pt x="6224" y="91440"/>
                  <a:pt x="17277" y="80387"/>
                </a:cubicBezTo>
                <a:lnTo>
                  <a:pt x="44098" y="53566"/>
                </a:lnTo>
                <a:cubicBezTo>
                  <a:pt x="55151" y="42514"/>
                  <a:pt x="70164" y="36289"/>
                  <a:pt x="85819" y="36289"/>
                </a:cubicBezTo>
                <a:cubicBezTo>
                  <a:pt x="118487" y="36289"/>
                  <a:pt x="144855" y="62922"/>
                  <a:pt x="144855" y="95476"/>
                </a:cubicBezTo>
                <a:cubicBezTo>
                  <a:pt x="144855" y="95967"/>
                  <a:pt x="144855" y="96457"/>
                  <a:pt x="144855" y="96948"/>
                </a:cubicBezTo>
                <a:cubicBezTo>
                  <a:pt x="144705" y="103624"/>
                  <a:pt x="139159" y="108868"/>
                  <a:pt x="132482" y="108717"/>
                </a:cubicBezTo>
                <a:cubicBezTo>
                  <a:pt x="125805" y="108566"/>
                  <a:pt x="120562" y="103021"/>
                  <a:pt x="120713" y="96344"/>
                </a:cubicBezTo>
                <a:cubicBezTo>
                  <a:pt x="120713" y="96042"/>
                  <a:pt x="120713" y="95778"/>
                  <a:pt x="120713" y="95476"/>
                </a:cubicBezTo>
                <a:cubicBezTo>
                  <a:pt x="120713" y="82764"/>
                  <a:pt x="113923" y="71598"/>
                  <a:pt x="103813" y="65449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6" name="Text 4"/>
          <p:cNvSpPr/>
          <p:nvPr/>
        </p:nvSpPr>
        <p:spPr>
          <a:xfrm>
            <a:off x="756467" y="1356008"/>
            <a:ext cx="5713743" cy="25752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21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What is Dependent Censoring?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515042" y="1742289"/>
            <a:ext cx="5931026" cy="7081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41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Dependent censoring</a:t>
            </a:r>
            <a:pPr>
              <a:lnSpc>
                <a:spcPct val="140000"/>
              </a:lnSpc>
            </a:pPr>
            <a:r>
              <a:rPr lang="en-US" sz="114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occurs when the censoring time C is stochastically dependent on the event time T, violating the independent censoring assumption of standard survival analysis methods.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15042" y="2577220"/>
            <a:ext cx="5858598" cy="643802"/>
          </a:xfrm>
          <a:custGeom>
            <a:avLst/>
            <a:gdLst/>
            <a:ahLst/>
            <a:cxnLst/>
            <a:rect l="l" t="t" r="r" b="b"/>
            <a:pathLst>
              <a:path w="5858598" h="643802">
                <a:moveTo>
                  <a:pt x="64380" y="0"/>
                </a:moveTo>
                <a:lnTo>
                  <a:pt x="5794218" y="0"/>
                </a:lnTo>
                <a:cubicBezTo>
                  <a:pt x="5829774" y="0"/>
                  <a:pt x="5858598" y="28824"/>
                  <a:pt x="5858598" y="64380"/>
                </a:cubicBezTo>
                <a:lnTo>
                  <a:pt x="5858598" y="579422"/>
                </a:lnTo>
                <a:cubicBezTo>
                  <a:pt x="5858598" y="614978"/>
                  <a:pt x="5829774" y="643802"/>
                  <a:pt x="5794218" y="643802"/>
                </a:cubicBezTo>
                <a:lnTo>
                  <a:pt x="64380" y="643802"/>
                </a:lnTo>
                <a:cubicBezTo>
                  <a:pt x="28824" y="643802"/>
                  <a:pt x="0" y="614978"/>
                  <a:pt x="0" y="579422"/>
                </a:cubicBezTo>
                <a:lnTo>
                  <a:pt x="0" y="64380"/>
                </a:lnTo>
                <a:cubicBezTo>
                  <a:pt x="0" y="28848"/>
                  <a:pt x="28848" y="0"/>
                  <a:pt x="64380" y="0"/>
                </a:cubicBezTo>
                <a:close/>
              </a:path>
            </a:pathLst>
          </a:custGeom>
          <a:solidFill>
            <a:srgbClr val="2C3E50">
              <a:alpha val="5098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643802" y="2705980"/>
            <a:ext cx="5665457" cy="3862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Mathematically:</a:t>
            </a:r>
            <a:pPr>
              <a:lnSpc>
                <a:spcPct val="130000"/>
              </a:lnSpc>
            </a:pPr>
            <a:r>
              <a:rPr lang="en-US" sz="101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Standard methods assume P(C | T) = P(C), but under dependent censoring, P(C | T) ≠ P(C)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31137" y="3349782"/>
            <a:ext cx="2848824" cy="1287604"/>
          </a:xfrm>
          <a:custGeom>
            <a:avLst/>
            <a:gdLst/>
            <a:ahLst/>
            <a:cxnLst/>
            <a:rect l="l" t="t" r="r" b="b"/>
            <a:pathLst>
              <a:path w="2848824" h="1287604">
                <a:moveTo>
                  <a:pt x="32190" y="0"/>
                </a:moveTo>
                <a:lnTo>
                  <a:pt x="2784444" y="0"/>
                </a:lnTo>
                <a:cubicBezTo>
                  <a:pt x="2820000" y="0"/>
                  <a:pt x="2848824" y="28824"/>
                  <a:pt x="2848824" y="64380"/>
                </a:cubicBezTo>
                <a:lnTo>
                  <a:pt x="2848824" y="1223224"/>
                </a:lnTo>
                <a:cubicBezTo>
                  <a:pt x="2848824" y="1258780"/>
                  <a:pt x="2820000" y="1287604"/>
                  <a:pt x="2784444" y="1287604"/>
                </a:cubicBezTo>
                <a:lnTo>
                  <a:pt x="32190" y="1287604"/>
                </a:lnTo>
                <a:cubicBezTo>
                  <a:pt x="14412" y="1287604"/>
                  <a:pt x="0" y="1273192"/>
                  <a:pt x="0" y="1255414"/>
                </a:cubicBezTo>
                <a:lnTo>
                  <a:pt x="0" y="32190"/>
                </a:lnTo>
                <a:cubicBezTo>
                  <a:pt x="0" y="14424"/>
                  <a:pt x="14424" y="0"/>
                  <a:pt x="32190" y="0"/>
                </a:cubicBezTo>
                <a:close/>
              </a:path>
            </a:pathLst>
          </a:custGeom>
          <a:solidFill>
            <a:srgbClr val="C8963E">
              <a:alpha val="1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531137" y="3349782"/>
            <a:ext cx="32190" cy="1287604"/>
          </a:xfrm>
          <a:custGeom>
            <a:avLst/>
            <a:gdLst/>
            <a:ahLst/>
            <a:cxnLst/>
            <a:rect l="l" t="t" r="r" b="b"/>
            <a:pathLst>
              <a:path w="32190" h="1287604">
                <a:moveTo>
                  <a:pt x="32190" y="0"/>
                </a:moveTo>
                <a:lnTo>
                  <a:pt x="32190" y="0"/>
                </a:lnTo>
                <a:lnTo>
                  <a:pt x="32190" y="1287604"/>
                </a:lnTo>
                <a:lnTo>
                  <a:pt x="32190" y="1287604"/>
                </a:lnTo>
                <a:cubicBezTo>
                  <a:pt x="14412" y="1287604"/>
                  <a:pt x="0" y="1273192"/>
                  <a:pt x="0" y="1255414"/>
                </a:cubicBezTo>
                <a:lnTo>
                  <a:pt x="0" y="32190"/>
                </a:lnTo>
                <a:cubicBezTo>
                  <a:pt x="0" y="14424"/>
                  <a:pt x="14424" y="0"/>
                  <a:pt x="32190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12" name="Text 10"/>
          <p:cNvSpPr/>
          <p:nvPr/>
        </p:nvSpPr>
        <p:spPr>
          <a:xfrm>
            <a:off x="675992" y="3478543"/>
            <a:ext cx="2639588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Real-World Example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75992" y="3736063"/>
            <a:ext cx="2639588" cy="7725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Patients in treatment arm experiencing severe side effects may drop out earlier, creating dependency between censoring and survival times.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524229" y="3349782"/>
            <a:ext cx="2848824" cy="1287604"/>
          </a:xfrm>
          <a:custGeom>
            <a:avLst/>
            <a:gdLst/>
            <a:ahLst/>
            <a:cxnLst/>
            <a:rect l="l" t="t" r="r" b="b"/>
            <a:pathLst>
              <a:path w="2848824" h="1287604">
                <a:moveTo>
                  <a:pt x="32190" y="0"/>
                </a:moveTo>
                <a:lnTo>
                  <a:pt x="2784444" y="0"/>
                </a:lnTo>
                <a:cubicBezTo>
                  <a:pt x="2820000" y="0"/>
                  <a:pt x="2848824" y="28824"/>
                  <a:pt x="2848824" y="64380"/>
                </a:cubicBezTo>
                <a:lnTo>
                  <a:pt x="2848824" y="1223224"/>
                </a:lnTo>
                <a:cubicBezTo>
                  <a:pt x="2848824" y="1258780"/>
                  <a:pt x="2820000" y="1287604"/>
                  <a:pt x="2784444" y="1287604"/>
                </a:cubicBezTo>
                <a:lnTo>
                  <a:pt x="32190" y="1287604"/>
                </a:lnTo>
                <a:cubicBezTo>
                  <a:pt x="14412" y="1287604"/>
                  <a:pt x="0" y="1273192"/>
                  <a:pt x="0" y="1255414"/>
                </a:cubicBezTo>
                <a:lnTo>
                  <a:pt x="0" y="32190"/>
                </a:lnTo>
                <a:cubicBezTo>
                  <a:pt x="0" y="14424"/>
                  <a:pt x="14424" y="0"/>
                  <a:pt x="32190" y="0"/>
                </a:cubicBezTo>
                <a:close/>
              </a:path>
            </a:pathLst>
          </a:custGeom>
          <a:solidFill>
            <a:srgbClr val="5D737E">
              <a:alpha val="1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3524229" y="3349782"/>
            <a:ext cx="32190" cy="1287604"/>
          </a:xfrm>
          <a:custGeom>
            <a:avLst/>
            <a:gdLst/>
            <a:ahLst/>
            <a:cxnLst/>
            <a:rect l="l" t="t" r="r" b="b"/>
            <a:pathLst>
              <a:path w="32190" h="1287604">
                <a:moveTo>
                  <a:pt x="32190" y="0"/>
                </a:moveTo>
                <a:lnTo>
                  <a:pt x="32190" y="0"/>
                </a:lnTo>
                <a:lnTo>
                  <a:pt x="32190" y="1287604"/>
                </a:lnTo>
                <a:lnTo>
                  <a:pt x="32190" y="1287604"/>
                </a:lnTo>
                <a:cubicBezTo>
                  <a:pt x="14412" y="1287604"/>
                  <a:pt x="0" y="1273192"/>
                  <a:pt x="0" y="1255414"/>
                </a:cubicBezTo>
                <a:lnTo>
                  <a:pt x="0" y="32190"/>
                </a:lnTo>
                <a:cubicBezTo>
                  <a:pt x="0" y="14424"/>
                  <a:pt x="14424" y="0"/>
                  <a:pt x="32190" y="0"/>
                </a:cubicBezTo>
                <a:close/>
              </a:path>
            </a:pathLst>
          </a:custGeom>
          <a:solidFill>
            <a:srgbClr val="5D737E"/>
          </a:solidFill>
          <a:ln/>
        </p:spPr>
      </p:sp>
      <p:sp>
        <p:nvSpPr>
          <p:cNvPr id="16" name="Text 14"/>
          <p:cNvSpPr/>
          <p:nvPr/>
        </p:nvSpPr>
        <p:spPr>
          <a:xfrm>
            <a:off x="3669085" y="3478543"/>
            <a:ext cx="2639588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Consequence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3669085" y="3736063"/>
            <a:ext cx="2639588" cy="5794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Biased survival estimates, incorrect hazard ratios, and misleading treatment effect conclusions.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21901" y="5021655"/>
            <a:ext cx="6244879" cy="1512935"/>
          </a:xfrm>
          <a:custGeom>
            <a:avLst/>
            <a:gdLst/>
            <a:ahLst/>
            <a:cxnLst/>
            <a:rect l="l" t="t" r="r" b="b"/>
            <a:pathLst>
              <a:path w="6244879" h="1512935">
                <a:moveTo>
                  <a:pt x="64375" y="0"/>
                </a:moveTo>
                <a:lnTo>
                  <a:pt x="6180504" y="0"/>
                </a:lnTo>
                <a:cubicBezTo>
                  <a:pt x="6216057" y="0"/>
                  <a:pt x="6244879" y="28822"/>
                  <a:pt x="6244879" y="64375"/>
                </a:cubicBezTo>
                <a:lnTo>
                  <a:pt x="6244879" y="1448559"/>
                </a:lnTo>
                <a:cubicBezTo>
                  <a:pt x="6244879" y="1484113"/>
                  <a:pt x="6216057" y="1512935"/>
                  <a:pt x="6180504" y="1512935"/>
                </a:cubicBezTo>
                <a:lnTo>
                  <a:pt x="64375" y="1512935"/>
                </a:lnTo>
                <a:cubicBezTo>
                  <a:pt x="28822" y="1512935"/>
                  <a:pt x="0" y="1484113"/>
                  <a:pt x="0" y="1448559"/>
                </a:cubicBezTo>
                <a:lnTo>
                  <a:pt x="0" y="64375"/>
                </a:lnTo>
                <a:cubicBezTo>
                  <a:pt x="0" y="28846"/>
                  <a:pt x="28846" y="0"/>
                  <a:pt x="64375" y="0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19" name="Text 17"/>
          <p:cNvSpPr/>
          <p:nvPr/>
        </p:nvSpPr>
        <p:spPr>
          <a:xfrm>
            <a:off x="482851" y="5182606"/>
            <a:ext cx="6003453" cy="225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7" b="1" dirty="0">
                <a:solidFill>
                  <a:srgbClr val="C8963E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Why Standard Methods Fail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1201512" y="5504507"/>
            <a:ext cx="450661" cy="450661"/>
          </a:xfrm>
          <a:custGeom>
            <a:avLst/>
            <a:gdLst/>
            <a:ahLst/>
            <a:cxnLst/>
            <a:rect l="l" t="t" r="r" b="b"/>
            <a:pathLst>
              <a:path w="450661" h="450661">
                <a:moveTo>
                  <a:pt x="225331" y="0"/>
                </a:moveTo>
                <a:lnTo>
                  <a:pt x="225331" y="0"/>
                </a:lnTo>
                <a:cubicBezTo>
                  <a:pt x="349777" y="0"/>
                  <a:pt x="450661" y="100884"/>
                  <a:pt x="450661" y="225331"/>
                </a:cubicBezTo>
                <a:lnTo>
                  <a:pt x="450661" y="225331"/>
                </a:lnTo>
                <a:cubicBezTo>
                  <a:pt x="450661" y="349777"/>
                  <a:pt x="349777" y="450661"/>
                  <a:pt x="225331" y="450661"/>
                </a:cubicBezTo>
                <a:lnTo>
                  <a:pt x="225331" y="450661"/>
                </a:lnTo>
                <a:cubicBezTo>
                  <a:pt x="100884" y="450661"/>
                  <a:pt x="0" y="349777"/>
                  <a:pt x="0" y="225331"/>
                </a:cubicBezTo>
                <a:lnTo>
                  <a:pt x="0" y="225331"/>
                </a:lnTo>
                <a:cubicBezTo>
                  <a:pt x="0" y="100884"/>
                  <a:pt x="100884" y="0"/>
                  <a:pt x="225331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21" name="Shape 19"/>
          <p:cNvSpPr/>
          <p:nvPr/>
        </p:nvSpPr>
        <p:spPr>
          <a:xfrm>
            <a:off x="1354415" y="5633267"/>
            <a:ext cx="144855" cy="193141"/>
          </a:xfrm>
          <a:custGeom>
            <a:avLst/>
            <a:gdLst/>
            <a:ahLst/>
            <a:cxnLst/>
            <a:rect l="l" t="t" r="r" b="b"/>
            <a:pathLst>
              <a:path w="144855" h="193141">
                <a:moveTo>
                  <a:pt x="20785" y="27689"/>
                </a:moveTo>
                <a:cubicBezTo>
                  <a:pt x="16070" y="22973"/>
                  <a:pt x="8412" y="22973"/>
                  <a:pt x="3697" y="27689"/>
                </a:cubicBezTo>
                <a:cubicBezTo>
                  <a:pt x="-1019" y="32404"/>
                  <a:pt x="-1019" y="40062"/>
                  <a:pt x="3697" y="44777"/>
                </a:cubicBezTo>
                <a:lnTo>
                  <a:pt x="55528" y="96570"/>
                </a:lnTo>
                <a:lnTo>
                  <a:pt x="3735" y="148401"/>
                </a:lnTo>
                <a:cubicBezTo>
                  <a:pt x="-981" y="153117"/>
                  <a:pt x="-981" y="160774"/>
                  <a:pt x="3735" y="165490"/>
                </a:cubicBezTo>
                <a:cubicBezTo>
                  <a:pt x="8450" y="170205"/>
                  <a:pt x="16108" y="170205"/>
                  <a:pt x="20823" y="165490"/>
                </a:cubicBezTo>
                <a:lnTo>
                  <a:pt x="72616" y="113659"/>
                </a:lnTo>
                <a:lnTo>
                  <a:pt x="124447" y="165452"/>
                </a:lnTo>
                <a:cubicBezTo>
                  <a:pt x="129163" y="170167"/>
                  <a:pt x="136820" y="170167"/>
                  <a:pt x="141536" y="165452"/>
                </a:cubicBezTo>
                <a:cubicBezTo>
                  <a:pt x="146251" y="160737"/>
                  <a:pt x="146251" y="153079"/>
                  <a:pt x="141536" y="148364"/>
                </a:cubicBezTo>
                <a:lnTo>
                  <a:pt x="89705" y="96570"/>
                </a:lnTo>
                <a:lnTo>
                  <a:pt x="141498" y="44739"/>
                </a:lnTo>
                <a:cubicBezTo>
                  <a:pt x="146213" y="40024"/>
                  <a:pt x="146213" y="32366"/>
                  <a:pt x="141498" y="27651"/>
                </a:cubicBezTo>
                <a:cubicBezTo>
                  <a:pt x="136783" y="22935"/>
                  <a:pt x="129125" y="22935"/>
                  <a:pt x="124410" y="27651"/>
                </a:cubicBezTo>
                <a:lnTo>
                  <a:pt x="72616" y="79482"/>
                </a:lnTo>
                <a:lnTo>
                  <a:pt x="20785" y="27689"/>
                </a:ln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22" name="Text 20"/>
          <p:cNvSpPr/>
          <p:nvPr/>
        </p:nvSpPr>
        <p:spPr>
          <a:xfrm>
            <a:off x="450661" y="6019549"/>
            <a:ext cx="1955549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14" b="1" dirty="0">
                <a:solidFill>
                  <a:srgbClr val="E9ECEF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KM Estimator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54685" y="6212689"/>
            <a:ext cx="1947501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7" dirty="0">
                <a:solidFill>
                  <a:srgbClr val="E9ECEF">
                    <a:alpha val="9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Assumes independent censoring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218423" y="5504507"/>
            <a:ext cx="450661" cy="450661"/>
          </a:xfrm>
          <a:custGeom>
            <a:avLst/>
            <a:gdLst/>
            <a:ahLst/>
            <a:cxnLst/>
            <a:rect l="l" t="t" r="r" b="b"/>
            <a:pathLst>
              <a:path w="450661" h="450661">
                <a:moveTo>
                  <a:pt x="225331" y="0"/>
                </a:moveTo>
                <a:lnTo>
                  <a:pt x="225331" y="0"/>
                </a:lnTo>
                <a:cubicBezTo>
                  <a:pt x="349777" y="0"/>
                  <a:pt x="450661" y="100884"/>
                  <a:pt x="450661" y="225331"/>
                </a:cubicBezTo>
                <a:lnTo>
                  <a:pt x="450661" y="225331"/>
                </a:lnTo>
                <a:cubicBezTo>
                  <a:pt x="450661" y="349777"/>
                  <a:pt x="349777" y="450661"/>
                  <a:pt x="225331" y="450661"/>
                </a:cubicBezTo>
                <a:lnTo>
                  <a:pt x="225331" y="450661"/>
                </a:lnTo>
                <a:cubicBezTo>
                  <a:pt x="100884" y="450661"/>
                  <a:pt x="0" y="349777"/>
                  <a:pt x="0" y="225331"/>
                </a:cubicBezTo>
                <a:lnTo>
                  <a:pt x="0" y="225331"/>
                </a:lnTo>
                <a:cubicBezTo>
                  <a:pt x="0" y="100884"/>
                  <a:pt x="100884" y="0"/>
                  <a:pt x="225331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25" name="Shape 23"/>
          <p:cNvSpPr/>
          <p:nvPr/>
        </p:nvSpPr>
        <p:spPr>
          <a:xfrm>
            <a:off x="3371326" y="5633267"/>
            <a:ext cx="144855" cy="193141"/>
          </a:xfrm>
          <a:custGeom>
            <a:avLst/>
            <a:gdLst/>
            <a:ahLst/>
            <a:cxnLst/>
            <a:rect l="l" t="t" r="r" b="b"/>
            <a:pathLst>
              <a:path w="144855" h="193141">
                <a:moveTo>
                  <a:pt x="20785" y="27689"/>
                </a:moveTo>
                <a:cubicBezTo>
                  <a:pt x="16070" y="22973"/>
                  <a:pt x="8412" y="22973"/>
                  <a:pt x="3697" y="27689"/>
                </a:cubicBezTo>
                <a:cubicBezTo>
                  <a:pt x="-1019" y="32404"/>
                  <a:pt x="-1019" y="40062"/>
                  <a:pt x="3697" y="44777"/>
                </a:cubicBezTo>
                <a:lnTo>
                  <a:pt x="55528" y="96570"/>
                </a:lnTo>
                <a:lnTo>
                  <a:pt x="3735" y="148401"/>
                </a:lnTo>
                <a:cubicBezTo>
                  <a:pt x="-981" y="153117"/>
                  <a:pt x="-981" y="160774"/>
                  <a:pt x="3735" y="165490"/>
                </a:cubicBezTo>
                <a:cubicBezTo>
                  <a:pt x="8450" y="170205"/>
                  <a:pt x="16108" y="170205"/>
                  <a:pt x="20823" y="165490"/>
                </a:cubicBezTo>
                <a:lnTo>
                  <a:pt x="72616" y="113659"/>
                </a:lnTo>
                <a:lnTo>
                  <a:pt x="124447" y="165452"/>
                </a:lnTo>
                <a:cubicBezTo>
                  <a:pt x="129163" y="170167"/>
                  <a:pt x="136820" y="170167"/>
                  <a:pt x="141536" y="165452"/>
                </a:cubicBezTo>
                <a:cubicBezTo>
                  <a:pt x="146251" y="160737"/>
                  <a:pt x="146251" y="153079"/>
                  <a:pt x="141536" y="148364"/>
                </a:cubicBezTo>
                <a:lnTo>
                  <a:pt x="89705" y="96570"/>
                </a:lnTo>
                <a:lnTo>
                  <a:pt x="141498" y="44739"/>
                </a:lnTo>
                <a:cubicBezTo>
                  <a:pt x="146213" y="40024"/>
                  <a:pt x="146213" y="32366"/>
                  <a:pt x="141498" y="27651"/>
                </a:cubicBezTo>
                <a:cubicBezTo>
                  <a:pt x="136783" y="22935"/>
                  <a:pt x="129125" y="22935"/>
                  <a:pt x="124410" y="27651"/>
                </a:cubicBezTo>
                <a:lnTo>
                  <a:pt x="72616" y="79482"/>
                </a:lnTo>
                <a:lnTo>
                  <a:pt x="20785" y="27689"/>
                </a:ln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26" name="Text 24"/>
          <p:cNvSpPr/>
          <p:nvPr/>
        </p:nvSpPr>
        <p:spPr>
          <a:xfrm>
            <a:off x="2467489" y="6019549"/>
            <a:ext cx="1955549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14" b="1" dirty="0">
                <a:solidFill>
                  <a:srgbClr val="E9ECEF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Cox Model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2471512" y="6212689"/>
            <a:ext cx="1947501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7" dirty="0">
                <a:solidFill>
                  <a:srgbClr val="E9ECEF">
                    <a:alpha val="9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Biased HR under dependence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235250" y="5504507"/>
            <a:ext cx="450661" cy="450661"/>
          </a:xfrm>
          <a:custGeom>
            <a:avLst/>
            <a:gdLst/>
            <a:ahLst/>
            <a:cxnLst/>
            <a:rect l="l" t="t" r="r" b="b"/>
            <a:pathLst>
              <a:path w="450661" h="450661">
                <a:moveTo>
                  <a:pt x="225331" y="0"/>
                </a:moveTo>
                <a:lnTo>
                  <a:pt x="225331" y="0"/>
                </a:lnTo>
                <a:cubicBezTo>
                  <a:pt x="349777" y="0"/>
                  <a:pt x="450661" y="100884"/>
                  <a:pt x="450661" y="225331"/>
                </a:cubicBezTo>
                <a:lnTo>
                  <a:pt x="450661" y="225331"/>
                </a:lnTo>
                <a:cubicBezTo>
                  <a:pt x="450661" y="349777"/>
                  <a:pt x="349777" y="450661"/>
                  <a:pt x="225331" y="450661"/>
                </a:cubicBezTo>
                <a:lnTo>
                  <a:pt x="225331" y="450661"/>
                </a:lnTo>
                <a:cubicBezTo>
                  <a:pt x="100884" y="450661"/>
                  <a:pt x="0" y="349777"/>
                  <a:pt x="0" y="225331"/>
                </a:cubicBezTo>
                <a:lnTo>
                  <a:pt x="0" y="225331"/>
                </a:lnTo>
                <a:cubicBezTo>
                  <a:pt x="0" y="100884"/>
                  <a:pt x="100884" y="0"/>
                  <a:pt x="225331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29" name="Shape 27"/>
          <p:cNvSpPr/>
          <p:nvPr/>
        </p:nvSpPr>
        <p:spPr>
          <a:xfrm>
            <a:off x="5388153" y="5633267"/>
            <a:ext cx="144855" cy="193141"/>
          </a:xfrm>
          <a:custGeom>
            <a:avLst/>
            <a:gdLst/>
            <a:ahLst/>
            <a:cxnLst/>
            <a:rect l="l" t="t" r="r" b="b"/>
            <a:pathLst>
              <a:path w="144855" h="193141">
                <a:moveTo>
                  <a:pt x="20785" y="27689"/>
                </a:moveTo>
                <a:cubicBezTo>
                  <a:pt x="16070" y="22973"/>
                  <a:pt x="8412" y="22973"/>
                  <a:pt x="3697" y="27689"/>
                </a:cubicBezTo>
                <a:cubicBezTo>
                  <a:pt x="-1019" y="32404"/>
                  <a:pt x="-1019" y="40062"/>
                  <a:pt x="3697" y="44777"/>
                </a:cubicBezTo>
                <a:lnTo>
                  <a:pt x="55528" y="96570"/>
                </a:lnTo>
                <a:lnTo>
                  <a:pt x="3735" y="148401"/>
                </a:lnTo>
                <a:cubicBezTo>
                  <a:pt x="-981" y="153117"/>
                  <a:pt x="-981" y="160774"/>
                  <a:pt x="3735" y="165490"/>
                </a:cubicBezTo>
                <a:cubicBezTo>
                  <a:pt x="8450" y="170205"/>
                  <a:pt x="16108" y="170205"/>
                  <a:pt x="20823" y="165490"/>
                </a:cubicBezTo>
                <a:lnTo>
                  <a:pt x="72616" y="113659"/>
                </a:lnTo>
                <a:lnTo>
                  <a:pt x="124447" y="165452"/>
                </a:lnTo>
                <a:cubicBezTo>
                  <a:pt x="129163" y="170167"/>
                  <a:pt x="136820" y="170167"/>
                  <a:pt x="141536" y="165452"/>
                </a:cubicBezTo>
                <a:cubicBezTo>
                  <a:pt x="146251" y="160737"/>
                  <a:pt x="146251" y="153079"/>
                  <a:pt x="141536" y="148364"/>
                </a:cubicBezTo>
                <a:lnTo>
                  <a:pt x="89705" y="96570"/>
                </a:lnTo>
                <a:lnTo>
                  <a:pt x="141498" y="44739"/>
                </a:lnTo>
                <a:cubicBezTo>
                  <a:pt x="146213" y="40024"/>
                  <a:pt x="146213" y="32366"/>
                  <a:pt x="141498" y="27651"/>
                </a:cubicBezTo>
                <a:cubicBezTo>
                  <a:pt x="136783" y="22935"/>
                  <a:pt x="129125" y="22935"/>
                  <a:pt x="124410" y="27651"/>
                </a:cubicBezTo>
                <a:lnTo>
                  <a:pt x="72616" y="79482"/>
                </a:lnTo>
                <a:lnTo>
                  <a:pt x="20785" y="27689"/>
                </a:ln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30" name="Text 28"/>
          <p:cNvSpPr/>
          <p:nvPr/>
        </p:nvSpPr>
        <p:spPr>
          <a:xfrm>
            <a:off x="4484400" y="6019549"/>
            <a:ext cx="1955549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14" b="1" dirty="0">
                <a:solidFill>
                  <a:srgbClr val="E9ECEF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Log-Rank Test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488423" y="6212689"/>
            <a:ext cx="1947501" cy="160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7" dirty="0">
                <a:solidFill>
                  <a:srgbClr val="E9ECEF">
                    <a:alpha val="9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Invalid under dependence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758831" y="1162867"/>
            <a:ext cx="5110178" cy="4120333"/>
          </a:xfrm>
          <a:custGeom>
            <a:avLst/>
            <a:gdLst/>
            <a:ahLst/>
            <a:cxnLst/>
            <a:rect l="l" t="t" r="r" b="b"/>
            <a:pathLst>
              <a:path w="5110178" h="4120333">
                <a:moveTo>
                  <a:pt x="64401" y="0"/>
                </a:moveTo>
                <a:lnTo>
                  <a:pt x="5045777" y="0"/>
                </a:lnTo>
                <a:cubicBezTo>
                  <a:pt x="5081345" y="0"/>
                  <a:pt x="5110178" y="28833"/>
                  <a:pt x="5110178" y="64401"/>
                </a:cubicBezTo>
                <a:lnTo>
                  <a:pt x="5110178" y="4055932"/>
                </a:lnTo>
                <a:cubicBezTo>
                  <a:pt x="5110178" y="4091499"/>
                  <a:pt x="5081345" y="4120333"/>
                  <a:pt x="5045777" y="4120333"/>
                </a:cubicBezTo>
                <a:lnTo>
                  <a:pt x="64401" y="4120333"/>
                </a:lnTo>
                <a:cubicBezTo>
                  <a:pt x="28833" y="4120333"/>
                  <a:pt x="0" y="4091499"/>
                  <a:pt x="0" y="4055932"/>
                </a:cubicBezTo>
                <a:lnTo>
                  <a:pt x="0" y="64401"/>
                </a:lnTo>
                <a:cubicBezTo>
                  <a:pt x="0" y="28857"/>
                  <a:pt x="28857" y="0"/>
                  <a:pt x="6440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48285" dist="32190" dir="5400000">
              <a:srgbClr val="000000">
                <a:alpha val="10196"/>
              </a:srgbClr>
            </a:outerShdw>
          </a:effectLst>
        </p:spPr>
      </p:sp>
      <p:sp>
        <p:nvSpPr>
          <p:cNvPr id="33" name="Shape 31"/>
          <p:cNvSpPr/>
          <p:nvPr/>
        </p:nvSpPr>
        <p:spPr>
          <a:xfrm>
            <a:off x="6982150" y="1388198"/>
            <a:ext cx="140832" cy="160950"/>
          </a:xfrm>
          <a:custGeom>
            <a:avLst/>
            <a:gdLst/>
            <a:ahLst/>
            <a:cxnLst/>
            <a:rect l="l" t="t" r="r" b="b"/>
            <a:pathLst>
              <a:path w="140832" h="160950">
                <a:moveTo>
                  <a:pt x="120713" y="160950"/>
                </a:moveTo>
                <a:lnTo>
                  <a:pt x="30178" y="160950"/>
                </a:lnTo>
                <a:cubicBezTo>
                  <a:pt x="13517" y="160950"/>
                  <a:pt x="0" y="147433"/>
                  <a:pt x="0" y="130772"/>
                </a:cubicBezTo>
                <a:lnTo>
                  <a:pt x="0" y="30178"/>
                </a:lnTo>
                <a:cubicBezTo>
                  <a:pt x="0" y="13517"/>
                  <a:pt x="13517" y="0"/>
                  <a:pt x="30178" y="0"/>
                </a:cubicBezTo>
                <a:lnTo>
                  <a:pt x="125743" y="0"/>
                </a:lnTo>
                <a:cubicBezTo>
                  <a:pt x="134073" y="0"/>
                  <a:pt x="140832" y="6759"/>
                  <a:pt x="140832" y="15089"/>
                </a:cubicBezTo>
                <a:lnTo>
                  <a:pt x="140832" y="105624"/>
                </a:lnTo>
                <a:cubicBezTo>
                  <a:pt x="140832" y="112194"/>
                  <a:pt x="136619" y="117789"/>
                  <a:pt x="130772" y="119864"/>
                </a:cubicBezTo>
                <a:lnTo>
                  <a:pt x="130772" y="140832"/>
                </a:lnTo>
                <a:cubicBezTo>
                  <a:pt x="136336" y="140832"/>
                  <a:pt x="140832" y="145327"/>
                  <a:pt x="140832" y="150891"/>
                </a:cubicBezTo>
                <a:cubicBezTo>
                  <a:pt x="140832" y="156455"/>
                  <a:pt x="136336" y="160950"/>
                  <a:pt x="130772" y="160950"/>
                </a:cubicBezTo>
                <a:lnTo>
                  <a:pt x="120713" y="160950"/>
                </a:lnTo>
                <a:close/>
                <a:moveTo>
                  <a:pt x="30178" y="120713"/>
                </a:moveTo>
                <a:cubicBezTo>
                  <a:pt x="24614" y="120713"/>
                  <a:pt x="20119" y="125208"/>
                  <a:pt x="20119" y="130772"/>
                </a:cubicBezTo>
                <a:cubicBezTo>
                  <a:pt x="20119" y="136336"/>
                  <a:pt x="24614" y="140832"/>
                  <a:pt x="30178" y="140832"/>
                </a:cubicBezTo>
                <a:lnTo>
                  <a:pt x="110653" y="140832"/>
                </a:lnTo>
                <a:lnTo>
                  <a:pt x="110653" y="120713"/>
                </a:lnTo>
                <a:lnTo>
                  <a:pt x="30178" y="120713"/>
                </a:lnTo>
                <a:close/>
                <a:moveTo>
                  <a:pt x="40238" y="47782"/>
                </a:moveTo>
                <a:cubicBezTo>
                  <a:pt x="40238" y="51963"/>
                  <a:pt x="43601" y="55327"/>
                  <a:pt x="47782" y="55327"/>
                </a:cubicBezTo>
                <a:lnTo>
                  <a:pt x="103109" y="55327"/>
                </a:lnTo>
                <a:cubicBezTo>
                  <a:pt x="107290" y="55327"/>
                  <a:pt x="110653" y="51963"/>
                  <a:pt x="110653" y="47782"/>
                </a:cubicBezTo>
                <a:cubicBezTo>
                  <a:pt x="110653" y="43601"/>
                  <a:pt x="107290" y="40238"/>
                  <a:pt x="103109" y="40238"/>
                </a:cubicBezTo>
                <a:lnTo>
                  <a:pt x="47782" y="40238"/>
                </a:lnTo>
                <a:cubicBezTo>
                  <a:pt x="43601" y="40238"/>
                  <a:pt x="40238" y="43601"/>
                  <a:pt x="40238" y="47782"/>
                </a:cubicBezTo>
                <a:close/>
                <a:moveTo>
                  <a:pt x="47782" y="70416"/>
                </a:moveTo>
                <a:cubicBezTo>
                  <a:pt x="43601" y="70416"/>
                  <a:pt x="40238" y="73779"/>
                  <a:pt x="40238" y="77960"/>
                </a:cubicBezTo>
                <a:cubicBezTo>
                  <a:pt x="40238" y="82141"/>
                  <a:pt x="43601" y="85505"/>
                  <a:pt x="47782" y="85505"/>
                </a:cubicBezTo>
                <a:lnTo>
                  <a:pt x="103109" y="85505"/>
                </a:lnTo>
                <a:cubicBezTo>
                  <a:pt x="107290" y="85505"/>
                  <a:pt x="110653" y="82141"/>
                  <a:pt x="110653" y="77960"/>
                </a:cubicBezTo>
                <a:cubicBezTo>
                  <a:pt x="110653" y="73779"/>
                  <a:pt x="107290" y="70416"/>
                  <a:pt x="103109" y="70416"/>
                </a:cubicBezTo>
                <a:lnTo>
                  <a:pt x="47782" y="70416"/>
                </a:ln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34" name="Text 32"/>
          <p:cNvSpPr/>
          <p:nvPr/>
        </p:nvSpPr>
        <p:spPr>
          <a:xfrm>
            <a:off x="7153160" y="1356008"/>
            <a:ext cx="4603184" cy="225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7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Literature Foundation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968067" y="1710099"/>
            <a:ext cx="32190" cy="611612"/>
          </a:xfrm>
          <a:custGeom>
            <a:avLst/>
            <a:gdLst/>
            <a:ahLst/>
            <a:cxnLst/>
            <a:rect l="l" t="t" r="r" b="b"/>
            <a:pathLst>
              <a:path w="32190" h="611612">
                <a:moveTo>
                  <a:pt x="0" y="0"/>
                </a:moveTo>
                <a:lnTo>
                  <a:pt x="32190" y="0"/>
                </a:lnTo>
                <a:lnTo>
                  <a:pt x="32190" y="611612"/>
                </a:lnTo>
                <a:lnTo>
                  <a:pt x="0" y="611612"/>
                </a:lnTo>
                <a:lnTo>
                  <a:pt x="0" y="0"/>
                </a:ln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36" name="Text 34"/>
          <p:cNvSpPr/>
          <p:nvPr/>
        </p:nvSpPr>
        <p:spPr>
          <a:xfrm>
            <a:off x="7112922" y="1710099"/>
            <a:ext cx="4627327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Rivest &amp; Wells (2001)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112922" y="1935430"/>
            <a:ext cx="4627327" cy="3862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Introduced the </a:t>
            </a:r>
            <a:pPr>
              <a:lnSpc>
                <a:spcPct val="130000"/>
              </a:lnSpc>
            </a:pPr>
            <a:r>
              <a:rPr lang="en-US" sz="1014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copula-graphic (CG) estimator</a:t>
            </a:r>
            <a:pPr>
              <a:lnSpc>
                <a:spcPct val="130000"/>
              </a:lnSpc>
            </a:pPr>
            <a:r>
              <a:rPr lang="en-US" sz="101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to adjust KM for dependent censoring, demonstrating reduced bias in cancer survival data.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968067" y="2450471"/>
            <a:ext cx="32190" cy="611612"/>
          </a:xfrm>
          <a:custGeom>
            <a:avLst/>
            <a:gdLst/>
            <a:ahLst/>
            <a:cxnLst/>
            <a:rect l="l" t="t" r="r" b="b"/>
            <a:pathLst>
              <a:path w="32190" h="611612">
                <a:moveTo>
                  <a:pt x="0" y="0"/>
                </a:moveTo>
                <a:lnTo>
                  <a:pt x="32190" y="0"/>
                </a:lnTo>
                <a:lnTo>
                  <a:pt x="32190" y="611612"/>
                </a:lnTo>
                <a:lnTo>
                  <a:pt x="0" y="611612"/>
                </a:lnTo>
                <a:lnTo>
                  <a:pt x="0" y="0"/>
                </a:lnTo>
                <a:close/>
              </a:path>
            </a:pathLst>
          </a:custGeom>
          <a:solidFill>
            <a:srgbClr val="5D737E"/>
          </a:solidFill>
          <a:ln/>
        </p:spPr>
      </p:sp>
      <p:sp>
        <p:nvSpPr>
          <p:cNvPr id="39" name="Text 37"/>
          <p:cNvSpPr/>
          <p:nvPr/>
        </p:nvSpPr>
        <p:spPr>
          <a:xfrm>
            <a:off x="7112922" y="2450471"/>
            <a:ext cx="4627327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Emura &amp; Chen (2018)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112922" y="2675802"/>
            <a:ext cx="4627327" cy="3862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Advanced likelihood-based copula methods, highlighting utility for treatment-related dropouts in cancer trials.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968067" y="3190844"/>
            <a:ext cx="32190" cy="611612"/>
          </a:xfrm>
          <a:custGeom>
            <a:avLst/>
            <a:gdLst/>
            <a:ahLst/>
            <a:cxnLst/>
            <a:rect l="l" t="t" r="r" b="b"/>
            <a:pathLst>
              <a:path w="32190" h="611612">
                <a:moveTo>
                  <a:pt x="0" y="0"/>
                </a:moveTo>
                <a:lnTo>
                  <a:pt x="32190" y="0"/>
                </a:lnTo>
                <a:lnTo>
                  <a:pt x="32190" y="611612"/>
                </a:lnTo>
                <a:lnTo>
                  <a:pt x="0" y="611612"/>
                </a:lnTo>
                <a:lnTo>
                  <a:pt x="0" y="0"/>
                </a:ln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42" name="Text 40"/>
          <p:cNvSpPr/>
          <p:nvPr/>
        </p:nvSpPr>
        <p:spPr>
          <a:xfrm>
            <a:off x="7112922" y="3190844"/>
            <a:ext cx="4627327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Okhrin &amp; Ristig (2014)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112922" y="3416174"/>
            <a:ext cx="4627327" cy="3862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Introduced </a:t>
            </a:r>
            <a:pPr>
              <a:lnSpc>
                <a:spcPct val="130000"/>
              </a:lnSpc>
            </a:pPr>
            <a:r>
              <a:rPr lang="en-US" sz="1014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Hierarchical Archimedean Copulas (HACs)</a:t>
            </a:r>
            <a:pPr>
              <a:lnSpc>
                <a:spcPct val="130000"/>
              </a:lnSpc>
            </a:pPr>
            <a:r>
              <a:rPr lang="en-US" sz="101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to capture multi-level dependencies in survival data.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968067" y="3931216"/>
            <a:ext cx="32190" cy="611612"/>
          </a:xfrm>
          <a:custGeom>
            <a:avLst/>
            <a:gdLst/>
            <a:ahLst/>
            <a:cxnLst/>
            <a:rect l="l" t="t" r="r" b="b"/>
            <a:pathLst>
              <a:path w="32190" h="611612">
                <a:moveTo>
                  <a:pt x="0" y="0"/>
                </a:moveTo>
                <a:lnTo>
                  <a:pt x="32190" y="0"/>
                </a:lnTo>
                <a:lnTo>
                  <a:pt x="32190" y="611612"/>
                </a:lnTo>
                <a:lnTo>
                  <a:pt x="0" y="611612"/>
                </a:lnTo>
                <a:lnTo>
                  <a:pt x="0" y="0"/>
                </a:ln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45" name="Text 43"/>
          <p:cNvSpPr/>
          <p:nvPr/>
        </p:nvSpPr>
        <p:spPr>
          <a:xfrm>
            <a:off x="7112922" y="3931216"/>
            <a:ext cx="4627327" cy="193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Deresa &amp; Van Keilegom (2024)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112922" y="4156547"/>
            <a:ext cx="4627327" cy="3862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Enhanced copula-based Cox models with covariates, proving identifiability in clinical trials.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766879" y="5448174"/>
            <a:ext cx="5094083" cy="1078368"/>
          </a:xfrm>
          <a:custGeom>
            <a:avLst/>
            <a:gdLst/>
            <a:ahLst/>
            <a:cxnLst/>
            <a:rect l="l" t="t" r="r" b="b"/>
            <a:pathLst>
              <a:path w="5094083" h="1078368">
                <a:moveTo>
                  <a:pt x="64379" y="0"/>
                </a:moveTo>
                <a:lnTo>
                  <a:pt x="5029705" y="0"/>
                </a:lnTo>
                <a:cubicBezTo>
                  <a:pt x="5065260" y="0"/>
                  <a:pt x="5094083" y="28823"/>
                  <a:pt x="5094083" y="64379"/>
                </a:cubicBezTo>
                <a:lnTo>
                  <a:pt x="5094083" y="1013990"/>
                </a:lnTo>
                <a:cubicBezTo>
                  <a:pt x="5094083" y="1049545"/>
                  <a:pt x="5065260" y="1078368"/>
                  <a:pt x="5029705" y="1078368"/>
                </a:cubicBezTo>
                <a:lnTo>
                  <a:pt x="64379" y="1078368"/>
                </a:lnTo>
                <a:cubicBezTo>
                  <a:pt x="28823" y="1078368"/>
                  <a:pt x="0" y="1049545"/>
                  <a:pt x="0" y="1013990"/>
                </a:cubicBezTo>
                <a:lnTo>
                  <a:pt x="0" y="64379"/>
                </a:lnTo>
                <a:cubicBezTo>
                  <a:pt x="0" y="28823"/>
                  <a:pt x="28823" y="0"/>
                  <a:pt x="64379" y="0"/>
                </a:cubicBezTo>
                <a:close/>
              </a:path>
            </a:pathLst>
          </a:custGeom>
          <a:solidFill>
            <a:srgbClr val="C8963E">
              <a:alpha val="10196"/>
            </a:srgbClr>
          </a:solidFill>
          <a:ln w="25400">
            <a:solidFill>
              <a:srgbClr val="C8963E"/>
            </a:solidFill>
            <a:prstDash val="solid"/>
          </a:ln>
        </p:spPr>
      </p:sp>
      <p:sp>
        <p:nvSpPr>
          <p:cNvPr id="48" name="Shape 46"/>
          <p:cNvSpPr/>
          <p:nvPr/>
        </p:nvSpPr>
        <p:spPr>
          <a:xfrm>
            <a:off x="6972091" y="5633267"/>
            <a:ext cx="168998" cy="193141"/>
          </a:xfrm>
          <a:custGeom>
            <a:avLst/>
            <a:gdLst/>
            <a:ahLst/>
            <a:cxnLst/>
            <a:rect l="l" t="t" r="r" b="b"/>
            <a:pathLst>
              <a:path w="168998" h="193141">
                <a:moveTo>
                  <a:pt x="108642" y="0"/>
                </a:moveTo>
                <a:lnTo>
                  <a:pt x="48285" y="0"/>
                </a:lnTo>
                <a:cubicBezTo>
                  <a:pt x="41608" y="0"/>
                  <a:pt x="36214" y="5394"/>
                  <a:pt x="36214" y="12071"/>
                </a:cubicBezTo>
                <a:cubicBezTo>
                  <a:pt x="36214" y="18748"/>
                  <a:pt x="41608" y="24143"/>
                  <a:pt x="48285" y="24143"/>
                </a:cubicBezTo>
                <a:lnTo>
                  <a:pt x="48285" y="81293"/>
                </a:lnTo>
                <a:lnTo>
                  <a:pt x="2829" y="160812"/>
                </a:lnTo>
                <a:cubicBezTo>
                  <a:pt x="981" y="164094"/>
                  <a:pt x="0" y="167753"/>
                  <a:pt x="0" y="171525"/>
                </a:cubicBezTo>
                <a:cubicBezTo>
                  <a:pt x="0" y="183484"/>
                  <a:pt x="9657" y="193141"/>
                  <a:pt x="21615" y="193141"/>
                </a:cubicBezTo>
                <a:lnTo>
                  <a:pt x="147383" y="193141"/>
                </a:lnTo>
                <a:cubicBezTo>
                  <a:pt x="159303" y="193141"/>
                  <a:pt x="168998" y="183484"/>
                  <a:pt x="168998" y="171525"/>
                </a:cubicBezTo>
                <a:cubicBezTo>
                  <a:pt x="168998" y="167753"/>
                  <a:pt x="168017" y="164056"/>
                  <a:pt x="166169" y="160812"/>
                </a:cubicBezTo>
                <a:lnTo>
                  <a:pt x="120713" y="81293"/>
                </a:lnTo>
                <a:lnTo>
                  <a:pt x="120713" y="24143"/>
                </a:lnTo>
                <a:cubicBezTo>
                  <a:pt x="127390" y="24143"/>
                  <a:pt x="132784" y="18748"/>
                  <a:pt x="132784" y="12071"/>
                </a:cubicBezTo>
                <a:cubicBezTo>
                  <a:pt x="132784" y="5394"/>
                  <a:pt x="127390" y="0"/>
                  <a:pt x="120713" y="0"/>
                </a:cubicBezTo>
                <a:lnTo>
                  <a:pt x="108642" y="0"/>
                </a:lnTo>
                <a:close/>
                <a:moveTo>
                  <a:pt x="72428" y="81293"/>
                </a:moveTo>
                <a:lnTo>
                  <a:pt x="72428" y="24143"/>
                </a:lnTo>
                <a:lnTo>
                  <a:pt x="96570" y="24143"/>
                </a:lnTo>
                <a:lnTo>
                  <a:pt x="96570" y="81293"/>
                </a:lnTo>
                <a:cubicBezTo>
                  <a:pt x="96570" y="85480"/>
                  <a:pt x="97664" y="89629"/>
                  <a:pt x="99739" y="93288"/>
                </a:cubicBezTo>
                <a:lnTo>
                  <a:pt x="115432" y="120713"/>
                </a:lnTo>
                <a:lnTo>
                  <a:pt x="53566" y="120713"/>
                </a:lnTo>
                <a:lnTo>
                  <a:pt x="69259" y="93288"/>
                </a:lnTo>
                <a:cubicBezTo>
                  <a:pt x="71334" y="89629"/>
                  <a:pt x="72428" y="85518"/>
                  <a:pt x="72428" y="81293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49" name="Text 47"/>
          <p:cNvSpPr/>
          <p:nvPr/>
        </p:nvSpPr>
        <p:spPr>
          <a:xfrm>
            <a:off x="7273873" y="5617172"/>
            <a:ext cx="869133" cy="225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1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Research Gap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935877" y="5939073"/>
            <a:ext cx="4820467" cy="4184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1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Limited exploration of how </a:t>
            </a:r>
            <a:pPr>
              <a:lnSpc>
                <a:spcPct val="140000"/>
              </a:lnSpc>
            </a:pPr>
            <a:r>
              <a:rPr lang="en-US" sz="1014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misspecifying the dependence parameter</a:t>
            </a:r>
            <a:pPr>
              <a:lnSpc>
                <a:spcPct val="140000"/>
              </a:lnSpc>
            </a:pPr>
            <a:r>
              <a:rPr lang="en-US" sz="101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(Kendall's τ) or copula family affects survival estimates in epidemiological trials.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8F9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1755" y="331755"/>
            <a:ext cx="11594841" cy="1990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5" b="1" spc="104" kern="0" dirty="0">
                <a:solidFill>
                  <a:srgbClr val="C8963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METHODOLOGY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31755" y="597159"/>
            <a:ext cx="11702661" cy="4395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43" b="1" dirty="0">
                <a:solidFill>
                  <a:srgbClr val="2C3E50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Simulation Design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31755" y="1165290"/>
            <a:ext cx="11528490" cy="821094"/>
          </a:xfrm>
          <a:custGeom>
            <a:avLst/>
            <a:gdLst/>
            <a:ahLst/>
            <a:cxnLst/>
            <a:rect l="l" t="t" r="r" b="b"/>
            <a:pathLst>
              <a:path w="11528490" h="821094">
                <a:moveTo>
                  <a:pt x="66353" y="0"/>
                </a:moveTo>
                <a:lnTo>
                  <a:pt x="11462137" y="0"/>
                </a:lnTo>
                <a:cubicBezTo>
                  <a:pt x="11498783" y="0"/>
                  <a:pt x="11528490" y="29707"/>
                  <a:pt x="11528490" y="66353"/>
                </a:cubicBezTo>
                <a:lnTo>
                  <a:pt x="11528490" y="754741"/>
                </a:lnTo>
                <a:cubicBezTo>
                  <a:pt x="11528490" y="791387"/>
                  <a:pt x="11498783" y="821094"/>
                  <a:pt x="11462137" y="821094"/>
                </a:cubicBezTo>
                <a:lnTo>
                  <a:pt x="66353" y="821094"/>
                </a:lnTo>
                <a:cubicBezTo>
                  <a:pt x="29707" y="821094"/>
                  <a:pt x="0" y="791387"/>
                  <a:pt x="0" y="754741"/>
                </a:cubicBezTo>
                <a:lnTo>
                  <a:pt x="0" y="66353"/>
                </a:lnTo>
                <a:cubicBezTo>
                  <a:pt x="0" y="29732"/>
                  <a:pt x="29732" y="0"/>
                  <a:pt x="66353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49763" dist="33176" dir="5400000">
              <a:srgbClr val="000000">
                <a:alpha val="10196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497633" y="1331167"/>
            <a:ext cx="11271380" cy="48933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76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 </a:t>
            </a:r>
            <a:pPr>
              <a:lnSpc>
                <a:spcPct val="140000"/>
              </a:lnSpc>
            </a:pPr>
            <a:r>
              <a:rPr lang="en-US" sz="1176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two-arm clinical trial</a:t>
            </a:r>
            <a:pPr>
              <a:lnSpc>
                <a:spcPct val="140000"/>
              </a:lnSpc>
            </a:pPr>
            <a:r>
              <a:rPr lang="en-US" sz="1176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was simulated with </a:t>
            </a:r>
            <a:pPr>
              <a:lnSpc>
                <a:spcPct val="140000"/>
              </a:lnSpc>
            </a:pPr>
            <a:r>
              <a:rPr lang="en-US" sz="1176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1,500 patients per group</a:t>
            </a:r>
            <a:pPr>
              <a:lnSpc>
                <a:spcPct val="140000"/>
              </a:lnSpc>
            </a:pPr>
            <a:r>
              <a:rPr lang="en-US" sz="1176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(3,000 total), capturing treatment-dependent censoring where dependence between event times T and censoring times C varies by arm.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31755" y="2131527"/>
            <a:ext cx="5681306" cy="3400490"/>
          </a:xfrm>
          <a:custGeom>
            <a:avLst/>
            <a:gdLst/>
            <a:ahLst/>
            <a:cxnLst/>
            <a:rect l="l" t="t" r="r" b="b"/>
            <a:pathLst>
              <a:path w="5681306" h="3400490">
                <a:moveTo>
                  <a:pt x="33176" y="0"/>
                </a:moveTo>
                <a:lnTo>
                  <a:pt x="5648131" y="0"/>
                </a:lnTo>
                <a:cubicBezTo>
                  <a:pt x="5666453" y="0"/>
                  <a:pt x="5681306" y="14853"/>
                  <a:pt x="5681306" y="33176"/>
                </a:cubicBezTo>
                <a:lnTo>
                  <a:pt x="5681306" y="3334146"/>
                </a:lnTo>
                <a:cubicBezTo>
                  <a:pt x="5681306" y="3370787"/>
                  <a:pt x="5651603" y="3400490"/>
                  <a:pt x="5614963" y="3400490"/>
                </a:cubicBezTo>
                <a:lnTo>
                  <a:pt x="66344" y="3400490"/>
                </a:lnTo>
                <a:cubicBezTo>
                  <a:pt x="29703" y="3400490"/>
                  <a:pt x="0" y="3370787"/>
                  <a:pt x="0" y="3334146"/>
                </a:cubicBezTo>
                <a:lnTo>
                  <a:pt x="0" y="33176"/>
                </a:lnTo>
                <a:cubicBezTo>
                  <a:pt x="0" y="14865"/>
                  <a:pt x="14865" y="0"/>
                  <a:pt x="3317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49763" dist="33176" dir="5400000">
              <a:srgbClr val="000000">
                <a:alpha val="10196"/>
              </a:srgbClr>
            </a:outerShdw>
          </a:effectLst>
        </p:spPr>
      </p:sp>
      <p:sp>
        <p:nvSpPr>
          <p:cNvPr id="7" name="Shape 5"/>
          <p:cNvSpPr/>
          <p:nvPr/>
        </p:nvSpPr>
        <p:spPr>
          <a:xfrm>
            <a:off x="331755" y="2131527"/>
            <a:ext cx="5681306" cy="33176"/>
          </a:xfrm>
          <a:custGeom>
            <a:avLst/>
            <a:gdLst/>
            <a:ahLst/>
            <a:cxnLst/>
            <a:rect l="l" t="t" r="r" b="b"/>
            <a:pathLst>
              <a:path w="5681306" h="33176">
                <a:moveTo>
                  <a:pt x="33176" y="0"/>
                </a:moveTo>
                <a:lnTo>
                  <a:pt x="5648131" y="0"/>
                </a:lnTo>
                <a:cubicBezTo>
                  <a:pt x="5666453" y="0"/>
                  <a:pt x="5681306" y="14853"/>
                  <a:pt x="5681306" y="33176"/>
                </a:cubicBezTo>
                <a:lnTo>
                  <a:pt x="5681306" y="33176"/>
                </a:lnTo>
                <a:lnTo>
                  <a:pt x="0" y="33176"/>
                </a:lnTo>
                <a:lnTo>
                  <a:pt x="0" y="33176"/>
                </a:lnTo>
                <a:cubicBezTo>
                  <a:pt x="0" y="14853"/>
                  <a:pt x="14853" y="0"/>
                  <a:pt x="33176" y="0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8" name="Shape 6"/>
          <p:cNvSpPr/>
          <p:nvPr/>
        </p:nvSpPr>
        <p:spPr>
          <a:xfrm>
            <a:off x="497633" y="2313992"/>
            <a:ext cx="398106" cy="398106"/>
          </a:xfrm>
          <a:custGeom>
            <a:avLst/>
            <a:gdLst/>
            <a:ahLst/>
            <a:cxnLst/>
            <a:rect l="l" t="t" r="r" b="b"/>
            <a:pathLst>
              <a:path w="398106" h="398106">
                <a:moveTo>
                  <a:pt x="199053" y="0"/>
                </a:moveTo>
                <a:lnTo>
                  <a:pt x="199053" y="0"/>
                </a:lnTo>
                <a:cubicBezTo>
                  <a:pt x="308913" y="0"/>
                  <a:pt x="398106" y="89193"/>
                  <a:pt x="398106" y="199053"/>
                </a:cubicBezTo>
                <a:lnTo>
                  <a:pt x="398106" y="199053"/>
                </a:lnTo>
                <a:cubicBezTo>
                  <a:pt x="398106" y="308913"/>
                  <a:pt x="308913" y="398106"/>
                  <a:pt x="199053" y="398106"/>
                </a:cubicBezTo>
                <a:lnTo>
                  <a:pt x="199053" y="398106"/>
                </a:lnTo>
                <a:cubicBezTo>
                  <a:pt x="89193" y="398106"/>
                  <a:pt x="0" y="308913"/>
                  <a:pt x="0" y="199053"/>
                </a:cubicBezTo>
                <a:lnTo>
                  <a:pt x="0" y="199053"/>
                </a:lnTo>
                <a:cubicBezTo>
                  <a:pt x="0" y="89193"/>
                  <a:pt x="89193" y="0"/>
                  <a:pt x="199053" y="0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9" name="Shape 7"/>
          <p:cNvSpPr/>
          <p:nvPr/>
        </p:nvSpPr>
        <p:spPr>
          <a:xfrm>
            <a:off x="593012" y="2430106"/>
            <a:ext cx="207347" cy="165878"/>
          </a:xfrm>
          <a:custGeom>
            <a:avLst/>
            <a:gdLst/>
            <a:ahLst/>
            <a:cxnLst/>
            <a:rect l="l" t="t" r="r" b="b"/>
            <a:pathLst>
              <a:path w="207347" h="165878">
                <a:moveTo>
                  <a:pt x="103673" y="5184"/>
                </a:moveTo>
                <a:cubicBezTo>
                  <a:pt x="122270" y="5184"/>
                  <a:pt x="137367" y="20281"/>
                  <a:pt x="137367" y="38878"/>
                </a:cubicBezTo>
                <a:cubicBezTo>
                  <a:pt x="137367" y="57474"/>
                  <a:pt x="122270" y="72571"/>
                  <a:pt x="103673" y="72571"/>
                </a:cubicBezTo>
                <a:cubicBezTo>
                  <a:pt x="85077" y="72571"/>
                  <a:pt x="69980" y="57474"/>
                  <a:pt x="69980" y="38878"/>
                </a:cubicBezTo>
                <a:cubicBezTo>
                  <a:pt x="69980" y="20281"/>
                  <a:pt x="85077" y="5184"/>
                  <a:pt x="103673" y="5184"/>
                </a:cubicBezTo>
                <a:close/>
                <a:moveTo>
                  <a:pt x="31102" y="28510"/>
                </a:moveTo>
                <a:cubicBezTo>
                  <a:pt x="43976" y="28510"/>
                  <a:pt x="54429" y="38962"/>
                  <a:pt x="54429" y="51837"/>
                </a:cubicBezTo>
                <a:cubicBezTo>
                  <a:pt x="54429" y="64711"/>
                  <a:pt x="43976" y="75163"/>
                  <a:pt x="31102" y="75163"/>
                </a:cubicBezTo>
                <a:cubicBezTo>
                  <a:pt x="18228" y="75163"/>
                  <a:pt x="7776" y="64711"/>
                  <a:pt x="7776" y="51837"/>
                </a:cubicBezTo>
                <a:cubicBezTo>
                  <a:pt x="7776" y="38962"/>
                  <a:pt x="18228" y="28510"/>
                  <a:pt x="31102" y="28510"/>
                </a:cubicBezTo>
                <a:close/>
                <a:moveTo>
                  <a:pt x="0" y="134776"/>
                </a:moveTo>
                <a:cubicBezTo>
                  <a:pt x="0" y="111870"/>
                  <a:pt x="18564" y="93306"/>
                  <a:pt x="41469" y="93306"/>
                </a:cubicBezTo>
                <a:cubicBezTo>
                  <a:pt x="45616" y="93306"/>
                  <a:pt x="49634" y="93922"/>
                  <a:pt x="53424" y="95056"/>
                </a:cubicBezTo>
                <a:cubicBezTo>
                  <a:pt x="42765" y="106978"/>
                  <a:pt x="36286" y="122723"/>
                  <a:pt x="36286" y="139959"/>
                </a:cubicBezTo>
                <a:lnTo>
                  <a:pt x="36286" y="145143"/>
                </a:lnTo>
                <a:cubicBezTo>
                  <a:pt x="36286" y="148836"/>
                  <a:pt x="37063" y="152335"/>
                  <a:pt x="38456" y="155510"/>
                </a:cubicBezTo>
                <a:lnTo>
                  <a:pt x="10367" y="155510"/>
                </a:lnTo>
                <a:cubicBezTo>
                  <a:pt x="4633" y="155510"/>
                  <a:pt x="0" y="150877"/>
                  <a:pt x="0" y="145143"/>
                </a:cubicBezTo>
                <a:lnTo>
                  <a:pt x="0" y="134776"/>
                </a:lnTo>
                <a:close/>
                <a:moveTo>
                  <a:pt x="168891" y="155510"/>
                </a:moveTo>
                <a:cubicBezTo>
                  <a:pt x="170284" y="152335"/>
                  <a:pt x="171061" y="148836"/>
                  <a:pt x="171061" y="145143"/>
                </a:cubicBezTo>
                <a:lnTo>
                  <a:pt x="171061" y="139959"/>
                </a:lnTo>
                <a:cubicBezTo>
                  <a:pt x="171061" y="122723"/>
                  <a:pt x="164582" y="106978"/>
                  <a:pt x="153923" y="95056"/>
                </a:cubicBezTo>
                <a:cubicBezTo>
                  <a:pt x="157713" y="93922"/>
                  <a:pt x="161731" y="93306"/>
                  <a:pt x="165878" y="93306"/>
                </a:cubicBezTo>
                <a:cubicBezTo>
                  <a:pt x="188783" y="93306"/>
                  <a:pt x="207347" y="111870"/>
                  <a:pt x="207347" y="134776"/>
                </a:cubicBezTo>
                <a:lnTo>
                  <a:pt x="207347" y="145143"/>
                </a:lnTo>
                <a:cubicBezTo>
                  <a:pt x="207347" y="150877"/>
                  <a:pt x="202714" y="155510"/>
                  <a:pt x="196980" y="155510"/>
                </a:cubicBezTo>
                <a:lnTo>
                  <a:pt x="168891" y="155510"/>
                </a:lnTo>
                <a:close/>
                <a:moveTo>
                  <a:pt x="152918" y="51837"/>
                </a:moveTo>
                <a:cubicBezTo>
                  <a:pt x="152918" y="38962"/>
                  <a:pt x="163371" y="28510"/>
                  <a:pt x="176245" y="28510"/>
                </a:cubicBezTo>
                <a:cubicBezTo>
                  <a:pt x="189119" y="28510"/>
                  <a:pt x="199571" y="38962"/>
                  <a:pt x="199571" y="51837"/>
                </a:cubicBezTo>
                <a:cubicBezTo>
                  <a:pt x="199571" y="64711"/>
                  <a:pt x="189119" y="75163"/>
                  <a:pt x="176245" y="75163"/>
                </a:cubicBezTo>
                <a:cubicBezTo>
                  <a:pt x="163371" y="75163"/>
                  <a:pt x="152918" y="64711"/>
                  <a:pt x="152918" y="51837"/>
                </a:cubicBezTo>
                <a:close/>
                <a:moveTo>
                  <a:pt x="51837" y="139959"/>
                </a:moveTo>
                <a:cubicBezTo>
                  <a:pt x="51837" y="111319"/>
                  <a:pt x="75034" y="88122"/>
                  <a:pt x="103673" y="88122"/>
                </a:cubicBezTo>
                <a:cubicBezTo>
                  <a:pt x="132313" y="88122"/>
                  <a:pt x="155510" y="111319"/>
                  <a:pt x="155510" y="139959"/>
                </a:cubicBezTo>
                <a:lnTo>
                  <a:pt x="155510" y="145143"/>
                </a:lnTo>
                <a:cubicBezTo>
                  <a:pt x="155510" y="150877"/>
                  <a:pt x="150877" y="155510"/>
                  <a:pt x="145143" y="155510"/>
                </a:cubicBezTo>
                <a:lnTo>
                  <a:pt x="62204" y="155510"/>
                </a:lnTo>
                <a:cubicBezTo>
                  <a:pt x="56470" y="155510"/>
                  <a:pt x="51837" y="150877"/>
                  <a:pt x="51837" y="145143"/>
                </a:cubicBezTo>
                <a:lnTo>
                  <a:pt x="51837" y="139959"/>
                </a:ln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10" name="Text 8"/>
          <p:cNvSpPr/>
          <p:nvPr/>
        </p:nvSpPr>
        <p:spPr>
          <a:xfrm>
            <a:off x="995265" y="2380343"/>
            <a:ext cx="1691951" cy="2654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67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Control Group (Z=0)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97633" y="2844800"/>
            <a:ext cx="5349551" cy="862563"/>
          </a:xfrm>
          <a:custGeom>
            <a:avLst/>
            <a:gdLst/>
            <a:ahLst/>
            <a:cxnLst/>
            <a:rect l="l" t="t" r="r" b="b"/>
            <a:pathLst>
              <a:path w="5349551" h="862563">
                <a:moveTo>
                  <a:pt x="66348" y="0"/>
                </a:moveTo>
                <a:lnTo>
                  <a:pt x="5283203" y="0"/>
                </a:lnTo>
                <a:cubicBezTo>
                  <a:pt x="5319846" y="0"/>
                  <a:pt x="5349551" y="29705"/>
                  <a:pt x="5349551" y="66348"/>
                </a:cubicBezTo>
                <a:lnTo>
                  <a:pt x="5349551" y="796215"/>
                </a:lnTo>
                <a:cubicBezTo>
                  <a:pt x="5349551" y="832858"/>
                  <a:pt x="5319846" y="862563"/>
                  <a:pt x="5283203" y="862563"/>
                </a:cubicBezTo>
                <a:lnTo>
                  <a:pt x="66348" y="862563"/>
                </a:lnTo>
                <a:cubicBezTo>
                  <a:pt x="29705" y="862563"/>
                  <a:pt x="0" y="832858"/>
                  <a:pt x="0" y="796215"/>
                </a:cubicBezTo>
                <a:lnTo>
                  <a:pt x="0" y="66348"/>
                </a:lnTo>
                <a:cubicBezTo>
                  <a:pt x="0" y="29730"/>
                  <a:pt x="29730" y="0"/>
                  <a:pt x="66348" y="0"/>
                </a:cubicBezTo>
                <a:close/>
              </a:path>
            </a:pathLst>
          </a:custGeom>
          <a:solidFill>
            <a:srgbClr val="2C3E50">
              <a:alpha val="5098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597159" y="2944327"/>
            <a:ext cx="5216849" cy="1990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5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Copula Model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97159" y="3209731"/>
            <a:ext cx="5216849" cy="3981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5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Clayton Copula</a:t>
            </a:r>
            <a:pPr>
              <a:lnSpc>
                <a:spcPct val="130000"/>
              </a:lnSpc>
            </a:pPr>
            <a:r>
              <a:rPr lang="en-US" sz="1045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with α = 0.5, corresponding to Kendall's </a:t>
            </a:r>
            <a:pPr>
              <a:lnSpc>
                <a:spcPct val="130000"/>
              </a:lnSpc>
            </a:pPr>
            <a:r>
              <a:rPr lang="en-US" sz="1045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τ = 0.2</a:t>
            </a:r>
            <a:pPr>
              <a:lnSpc>
                <a:spcPct val="130000"/>
              </a:lnSpc>
            </a:pPr>
            <a:r>
              <a:rPr lang="en-US" sz="1045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(weak positive dependence)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97633" y="3806890"/>
            <a:ext cx="5349551" cy="862563"/>
          </a:xfrm>
          <a:custGeom>
            <a:avLst/>
            <a:gdLst/>
            <a:ahLst/>
            <a:cxnLst/>
            <a:rect l="l" t="t" r="r" b="b"/>
            <a:pathLst>
              <a:path w="5349551" h="862563">
                <a:moveTo>
                  <a:pt x="66348" y="0"/>
                </a:moveTo>
                <a:lnTo>
                  <a:pt x="5283203" y="0"/>
                </a:lnTo>
                <a:cubicBezTo>
                  <a:pt x="5319846" y="0"/>
                  <a:pt x="5349551" y="29705"/>
                  <a:pt x="5349551" y="66348"/>
                </a:cubicBezTo>
                <a:lnTo>
                  <a:pt x="5349551" y="796215"/>
                </a:lnTo>
                <a:cubicBezTo>
                  <a:pt x="5349551" y="832858"/>
                  <a:pt x="5319846" y="862563"/>
                  <a:pt x="5283203" y="862563"/>
                </a:cubicBezTo>
                <a:lnTo>
                  <a:pt x="66348" y="862563"/>
                </a:lnTo>
                <a:cubicBezTo>
                  <a:pt x="29705" y="862563"/>
                  <a:pt x="0" y="832858"/>
                  <a:pt x="0" y="796215"/>
                </a:cubicBezTo>
                <a:lnTo>
                  <a:pt x="0" y="66348"/>
                </a:lnTo>
                <a:cubicBezTo>
                  <a:pt x="0" y="29730"/>
                  <a:pt x="29730" y="0"/>
                  <a:pt x="66348" y="0"/>
                </a:cubicBezTo>
                <a:close/>
              </a:path>
            </a:pathLst>
          </a:custGeom>
          <a:solidFill>
            <a:srgbClr val="2C3E50">
              <a:alpha val="5098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597159" y="3906416"/>
            <a:ext cx="5216849" cy="1990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5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Marginal Distributions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97159" y="4171820"/>
            <a:ext cx="5216849" cy="1990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5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Event times:</a:t>
            </a:r>
            <a:pPr>
              <a:lnSpc>
                <a:spcPct val="130000"/>
              </a:lnSpc>
            </a:pPr>
            <a:r>
              <a:rPr lang="en-US" sz="1045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T ~ Exp(0.1), median ≈ 6.93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97159" y="4370873"/>
            <a:ext cx="5216849" cy="1990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5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Censoring times:</a:t>
            </a:r>
            <a:pPr>
              <a:lnSpc>
                <a:spcPct val="130000"/>
              </a:lnSpc>
            </a:pPr>
            <a:r>
              <a:rPr lang="en-US" sz="1045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C ~ Exp(0.1), median ≈ 6.93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14220" y="4768980"/>
            <a:ext cx="5332963" cy="597159"/>
          </a:xfrm>
          <a:custGeom>
            <a:avLst/>
            <a:gdLst/>
            <a:ahLst/>
            <a:cxnLst/>
            <a:rect l="l" t="t" r="r" b="b"/>
            <a:pathLst>
              <a:path w="5332963" h="597159">
                <a:moveTo>
                  <a:pt x="33176" y="0"/>
                </a:moveTo>
                <a:lnTo>
                  <a:pt x="5266613" y="0"/>
                </a:lnTo>
                <a:cubicBezTo>
                  <a:pt x="5303257" y="0"/>
                  <a:pt x="5332963" y="29706"/>
                  <a:pt x="5332963" y="66350"/>
                </a:cubicBezTo>
                <a:lnTo>
                  <a:pt x="5332963" y="530809"/>
                </a:lnTo>
                <a:cubicBezTo>
                  <a:pt x="5332963" y="567453"/>
                  <a:pt x="5303257" y="597159"/>
                  <a:pt x="5266613" y="597159"/>
                </a:cubicBezTo>
                <a:lnTo>
                  <a:pt x="33176" y="597159"/>
                </a:lnTo>
                <a:cubicBezTo>
                  <a:pt x="14853" y="597159"/>
                  <a:pt x="0" y="582306"/>
                  <a:pt x="0" y="563984"/>
                </a:cubicBezTo>
                <a:lnTo>
                  <a:pt x="0" y="33176"/>
                </a:lnTo>
                <a:cubicBezTo>
                  <a:pt x="0" y="14865"/>
                  <a:pt x="14865" y="0"/>
                  <a:pt x="33176" y="0"/>
                </a:cubicBezTo>
                <a:close/>
              </a:path>
            </a:pathLst>
          </a:custGeom>
          <a:solidFill>
            <a:srgbClr val="C8963E">
              <a:alpha val="10196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514220" y="4768980"/>
            <a:ext cx="33176" cy="597159"/>
          </a:xfrm>
          <a:custGeom>
            <a:avLst/>
            <a:gdLst/>
            <a:ahLst/>
            <a:cxnLst/>
            <a:rect l="l" t="t" r="r" b="b"/>
            <a:pathLst>
              <a:path w="33176" h="597159">
                <a:moveTo>
                  <a:pt x="33176" y="0"/>
                </a:moveTo>
                <a:lnTo>
                  <a:pt x="33176" y="0"/>
                </a:lnTo>
                <a:lnTo>
                  <a:pt x="33176" y="597159"/>
                </a:lnTo>
                <a:lnTo>
                  <a:pt x="33176" y="597159"/>
                </a:lnTo>
                <a:cubicBezTo>
                  <a:pt x="14853" y="597159"/>
                  <a:pt x="0" y="582306"/>
                  <a:pt x="0" y="563984"/>
                </a:cubicBezTo>
                <a:lnTo>
                  <a:pt x="0" y="33176"/>
                </a:lnTo>
                <a:cubicBezTo>
                  <a:pt x="0" y="14853"/>
                  <a:pt x="14853" y="0"/>
                  <a:pt x="33176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20" name="Text 18"/>
          <p:cNvSpPr/>
          <p:nvPr/>
        </p:nvSpPr>
        <p:spPr>
          <a:xfrm>
            <a:off x="630335" y="4868506"/>
            <a:ext cx="5183673" cy="3981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5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Rationale:</a:t>
            </a:r>
            <a:pPr>
              <a:lnSpc>
                <a:spcPct val="130000"/>
              </a:lnSpc>
            </a:pPr>
            <a:r>
              <a:rPr lang="en-US" sz="1045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Clayton copula models positive lower tail dependence, suitable for scenarios where early events correlate with early censoring.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179803" y="2131527"/>
            <a:ext cx="5681306" cy="3400490"/>
          </a:xfrm>
          <a:custGeom>
            <a:avLst/>
            <a:gdLst/>
            <a:ahLst/>
            <a:cxnLst/>
            <a:rect l="l" t="t" r="r" b="b"/>
            <a:pathLst>
              <a:path w="5681306" h="3400490">
                <a:moveTo>
                  <a:pt x="33176" y="0"/>
                </a:moveTo>
                <a:lnTo>
                  <a:pt x="5648131" y="0"/>
                </a:lnTo>
                <a:cubicBezTo>
                  <a:pt x="5666453" y="0"/>
                  <a:pt x="5681306" y="14853"/>
                  <a:pt x="5681306" y="33176"/>
                </a:cubicBezTo>
                <a:lnTo>
                  <a:pt x="5681306" y="3334146"/>
                </a:lnTo>
                <a:cubicBezTo>
                  <a:pt x="5681306" y="3370787"/>
                  <a:pt x="5651603" y="3400490"/>
                  <a:pt x="5614963" y="3400490"/>
                </a:cubicBezTo>
                <a:lnTo>
                  <a:pt x="66344" y="3400490"/>
                </a:lnTo>
                <a:cubicBezTo>
                  <a:pt x="29703" y="3400490"/>
                  <a:pt x="0" y="3370787"/>
                  <a:pt x="0" y="3334146"/>
                </a:cubicBezTo>
                <a:lnTo>
                  <a:pt x="0" y="33176"/>
                </a:lnTo>
                <a:cubicBezTo>
                  <a:pt x="0" y="14865"/>
                  <a:pt x="14865" y="0"/>
                  <a:pt x="3317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49763" dist="33176" dir="5400000">
              <a:srgbClr val="000000">
                <a:alpha val="10196"/>
              </a:srgbClr>
            </a:outerShdw>
          </a:effectLst>
        </p:spPr>
      </p:sp>
      <p:sp>
        <p:nvSpPr>
          <p:cNvPr id="22" name="Shape 20"/>
          <p:cNvSpPr/>
          <p:nvPr/>
        </p:nvSpPr>
        <p:spPr>
          <a:xfrm>
            <a:off x="6179803" y="2131527"/>
            <a:ext cx="5681306" cy="33176"/>
          </a:xfrm>
          <a:custGeom>
            <a:avLst/>
            <a:gdLst/>
            <a:ahLst/>
            <a:cxnLst/>
            <a:rect l="l" t="t" r="r" b="b"/>
            <a:pathLst>
              <a:path w="5681306" h="33176">
                <a:moveTo>
                  <a:pt x="33176" y="0"/>
                </a:moveTo>
                <a:lnTo>
                  <a:pt x="5648131" y="0"/>
                </a:lnTo>
                <a:cubicBezTo>
                  <a:pt x="5666453" y="0"/>
                  <a:pt x="5681306" y="14853"/>
                  <a:pt x="5681306" y="33176"/>
                </a:cubicBezTo>
                <a:lnTo>
                  <a:pt x="5681306" y="33176"/>
                </a:lnTo>
                <a:lnTo>
                  <a:pt x="0" y="33176"/>
                </a:lnTo>
                <a:lnTo>
                  <a:pt x="0" y="33176"/>
                </a:lnTo>
                <a:cubicBezTo>
                  <a:pt x="0" y="14853"/>
                  <a:pt x="14853" y="0"/>
                  <a:pt x="33176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23" name="Shape 21"/>
          <p:cNvSpPr/>
          <p:nvPr/>
        </p:nvSpPr>
        <p:spPr>
          <a:xfrm>
            <a:off x="6345680" y="2313992"/>
            <a:ext cx="398106" cy="398106"/>
          </a:xfrm>
          <a:custGeom>
            <a:avLst/>
            <a:gdLst/>
            <a:ahLst/>
            <a:cxnLst/>
            <a:rect l="l" t="t" r="r" b="b"/>
            <a:pathLst>
              <a:path w="398106" h="398106">
                <a:moveTo>
                  <a:pt x="199053" y="0"/>
                </a:moveTo>
                <a:lnTo>
                  <a:pt x="199053" y="0"/>
                </a:lnTo>
                <a:cubicBezTo>
                  <a:pt x="308913" y="0"/>
                  <a:pt x="398106" y="89193"/>
                  <a:pt x="398106" y="199053"/>
                </a:cubicBezTo>
                <a:lnTo>
                  <a:pt x="398106" y="199053"/>
                </a:lnTo>
                <a:cubicBezTo>
                  <a:pt x="398106" y="308913"/>
                  <a:pt x="308913" y="398106"/>
                  <a:pt x="199053" y="398106"/>
                </a:cubicBezTo>
                <a:lnTo>
                  <a:pt x="199053" y="398106"/>
                </a:lnTo>
                <a:cubicBezTo>
                  <a:pt x="89193" y="398106"/>
                  <a:pt x="0" y="308913"/>
                  <a:pt x="0" y="199053"/>
                </a:cubicBezTo>
                <a:lnTo>
                  <a:pt x="0" y="199053"/>
                </a:lnTo>
                <a:cubicBezTo>
                  <a:pt x="0" y="89193"/>
                  <a:pt x="89193" y="0"/>
                  <a:pt x="199053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24" name="Shape 22"/>
          <p:cNvSpPr/>
          <p:nvPr/>
        </p:nvSpPr>
        <p:spPr>
          <a:xfrm>
            <a:off x="6461795" y="2430106"/>
            <a:ext cx="165878" cy="165878"/>
          </a:xfrm>
          <a:custGeom>
            <a:avLst/>
            <a:gdLst/>
            <a:ahLst/>
            <a:cxnLst/>
            <a:rect l="l" t="t" r="r" b="b"/>
            <a:pathLst>
              <a:path w="165878" h="165878">
                <a:moveTo>
                  <a:pt x="20735" y="36286"/>
                </a:moveTo>
                <a:cubicBezTo>
                  <a:pt x="20735" y="27700"/>
                  <a:pt x="27700" y="20735"/>
                  <a:pt x="36286" y="20735"/>
                </a:cubicBezTo>
                <a:cubicBezTo>
                  <a:pt x="44871" y="20735"/>
                  <a:pt x="51837" y="27700"/>
                  <a:pt x="51837" y="36286"/>
                </a:cubicBezTo>
                <a:lnTo>
                  <a:pt x="51837" y="72571"/>
                </a:lnTo>
                <a:lnTo>
                  <a:pt x="20735" y="72571"/>
                </a:lnTo>
                <a:lnTo>
                  <a:pt x="20735" y="36286"/>
                </a:lnTo>
                <a:close/>
                <a:moveTo>
                  <a:pt x="57020" y="119224"/>
                </a:moveTo>
                <a:cubicBezTo>
                  <a:pt x="57020" y="103447"/>
                  <a:pt x="62884" y="89030"/>
                  <a:pt x="72571" y="78079"/>
                </a:cubicBezTo>
                <a:lnTo>
                  <a:pt x="72571" y="36286"/>
                </a:lnTo>
                <a:cubicBezTo>
                  <a:pt x="72571" y="16231"/>
                  <a:pt x="56340" y="0"/>
                  <a:pt x="36286" y="0"/>
                </a:cubicBezTo>
                <a:cubicBezTo>
                  <a:pt x="16231" y="0"/>
                  <a:pt x="0" y="16231"/>
                  <a:pt x="0" y="36286"/>
                </a:cubicBezTo>
                <a:lnTo>
                  <a:pt x="0" y="129592"/>
                </a:lnTo>
                <a:cubicBezTo>
                  <a:pt x="0" y="149646"/>
                  <a:pt x="16231" y="165878"/>
                  <a:pt x="36286" y="165878"/>
                </a:cubicBezTo>
                <a:cubicBezTo>
                  <a:pt x="48370" y="165878"/>
                  <a:pt x="59061" y="159981"/>
                  <a:pt x="65671" y="150877"/>
                </a:cubicBezTo>
                <a:cubicBezTo>
                  <a:pt x="60163" y="141611"/>
                  <a:pt x="57020" y="130791"/>
                  <a:pt x="57020" y="119224"/>
                </a:cubicBezTo>
                <a:close/>
                <a:moveTo>
                  <a:pt x="77982" y="141061"/>
                </a:moveTo>
                <a:cubicBezTo>
                  <a:pt x="79472" y="143879"/>
                  <a:pt x="83263" y="144203"/>
                  <a:pt x="85531" y="141935"/>
                </a:cubicBezTo>
                <a:lnTo>
                  <a:pt x="141935" y="85531"/>
                </a:lnTo>
                <a:cubicBezTo>
                  <a:pt x="144203" y="83263"/>
                  <a:pt x="143879" y="79472"/>
                  <a:pt x="141061" y="77982"/>
                </a:cubicBezTo>
                <a:cubicBezTo>
                  <a:pt x="134549" y="74515"/>
                  <a:pt x="127130" y="72571"/>
                  <a:pt x="119224" y="72571"/>
                </a:cubicBezTo>
                <a:cubicBezTo>
                  <a:pt x="93468" y="72571"/>
                  <a:pt x="72571" y="93468"/>
                  <a:pt x="72571" y="119224"/>
                </a:cubicBezTo>
                <a:cubicBezTo>
                  <a:pt x="72571" y="127097"/>
                  <a:pt x="74515" y="134549"/>
                  <a:pt x="77982" y="141061"/>
                </a:cubicBezTo>
                <a:close/>
                <a:moveTo>
                  <a:pt x="96514" y="152918"/>
                </a:moveTo>
                <a:cubicBezTo>
                  <a:pt x="94246" y="155186"/>
                  <a:pt x="94570" y="158977"/>
                  <a:pt x="97388" y="160467"/>
                </a:cubicBezTo>
                <a:cubicBezTo>
                  <a:pt x="103900" y="163934"/>
                  <a:pt x="111319" y="165878"/>
                  <a:pt x="119224" y="165878"/>
                </a:cubicBezTo>
                <a:cubicBezTo>
                  <a:pt x="144981" y="165878"/>
                  <a:pt x="165878" y="144981"/>
                  <a:pt x="165878" y="119224"/>
                </a:cubicBezTo>
                <a:cubicBezTo>
                  <a:pt x="165878" y="111352"/>
                  <a:pt x="163934" y="103900"/>
                  <a:pt x="160467" y="97388"/>
                </a:cubicBezTo>
                <a:cubicBezTo>
                  <a:pt x="158977" y="94570"/>
                  <a:pt x="155186" y="94246"/>
                  <a:pt x="152918" y="96514"/>
                </a:cubicBezTo>
                <a:lnTo>
                  <a:pt x="96514" y="152918"/>
                </a:ln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25" name="Text 23"/>
          <p:cNvSpPr/>
          <p:nvPr/>
        </p:nvSpPr>
        <p:spPr>
          <a:xfrm>
            <a:off x="6843313" y="2380343"/>
            <a:ext cx="1899298" cy="2654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67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Treatment Group (Z=1)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345680" y="2844800"/>
            <a:ext cx="5349551" cy="862563"/>
          </a:xfrm>
          <a:custGeom>
            <a:avLst/>
            <a:gdLst/>
            <a:ahLst/>
            <a:cxnLst/>
            <a:rect l="l" t="t" r="r" b="b"/>
            <a:pathLst>
              <a:path w="5349551" h="862563">
                <a:moveTo>
                  <a:pt x="66348" y="0"/>
                </a:moveTo>
                <a:lnTo>
                  <a:pt x="5283203" y="0"/>
                </a:lnTo>
                <a:cubicBezTo>
                  <a:pt x="5319846" y="0"/>
                  <a:pt x="5349551" y="29705"/>
                  <a:pt x="5349551" y="66348"/>
                </a:cubicBezTo>
                <a:lnTo>
                  <a:pt x="5349551" y="796215"/>
                </a:lnTo>
                <a:cubicBezTo>
                  <a:pt x="5349551" y="832858"/>
                  <a:pt x="5319846" y="862563"/>
                  <a:pt x="5283203" y="862563"/>
                </a:cubicBezTo>
                <a:lnTo>
                  <a:pt x="66348" y="862563"/>
                </a:lnTo>
                <a:cubicBezTo>
                  <a:pt x="29705" y="862563"/>
                  <a:pt x="0" y="832858"/>
                  <a:pt x="0" y="796215"/>
                </a:cubicBezTo>
                <a:lnTo>
                  <a:pt x="0" y="66348"/>
                </a:lnTo>
                <a:cubicBezTo>
                  <a:pt x="0" y="29730"/>
                  <a:pt x="29730" y="0"/>
                  <a:pt x="66348" y="0"/>
                </a:cubicBezTo>
                <a:close/>
              </a:path>
            </a:pathLst>
          </a:custGeom>
          <a:solidFill>
            <a:srgbClr val="C8963E">
              <a:alpha val="1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6445207" y="2944327"/>
            <a:ext cx="5216849" cy="1990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5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Copula Model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445207" y="3209731"/>
            <a:ext cx="5216849" cy="3981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5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Nested HAC</a:t>
            </a:r>
            <a:pPr>
              <a:lnSpc>
                <a:spcPct val="130000"/>
              </a:lnSpc>
            </a:pPr>
            <a:r>
              <a:rPr lang="en-US" sz="1045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with inner Clayton (α_inner = 2, τ_inner = 0.5) and outer Clayton (α_outer = 1, τ_outer = 1/3)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345680" y="3806890"/>
            <a:ext cx="5349551" cy="862563"/>
          </a:xfrm>
          <a:custGeom>
            <a:avLst/>
            <a:gdLst/>
            <a:ahLst/>
            <a:cxnLst/>
            <a:rect l="l" t="t" r="r" b="b"/>
            <a:pathLst>
              <a:path w="5349551" h="862563">
                <a:moveTo>
                  <a:pt x="66348" y="0"/>
                </a:moveTo>
                <a:lnTo>
                  <a:pt x="5283203" y="0"/>
                </a:lnTo>
                <a:cubicBezTo>
                  <a:pt x="5319846" y="0"/>
                  <a:pt x="5349551" y="29705"/>
                  <a:pt x="5349551" y="66348"/>
                </a:cubicBezTo>
                <a:lnTo>
                  <a:pt x="5349551" y="796215"/>
                </a:lnTo>
                <a:cubicBezTo>
                  <a:pt x="5349551" y="832858"/>
                  <a:pt x="5319846" y="862563"/>
                  <a:pt x="5283203" y="862563"/>
                </a:cubicBezTo>
                <a:lnTo>
                  <a:pt x="66348" y="862563"/>
                </a:lnTo>
                <a:cubicBezTo>
                  <a:pt x="29705" y="862563"/>
                  <a:pt x="0" y="832858"/>
                  <a:pt x="0" y="796215"/>
                </a:cubicBezTo>
                <a:lnTo>
                  <a:pt x="0" y="66348"/>
                </a:lnTo>
                <a:cubicBezTo>
                  <a:pt x="0" y="29730"/>
                  <a:pt x="29730" y="0"/>
                  <a:pt x="66348" y="0"/>
                </a:cubicBezTo>
                <a:close/>
              </a:path>
            </a:pathLst>
          </a:custGeom>
          <a:solidFill>
            <a:srgbClr val="C8963E">
              <a:alpha val="10196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6445207" y="3906416"/>
            <a:ext cx="5216849" cy="1990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5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Marginal Distributions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445207" y="4171820"/>
            <a:ext cx="5216849" cy="1990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5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Event times:</a:t>
            </a:r>
            <a:pPr>
              <a:lnSpc>
                <a:spcPct val="130000"/>
              </a:lnSpc>
            </a:pPr>
            <a:r>
              <a:rPr lang="en-US" sz="1045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T ~ Exp(0.08), median ≈ 8.66 (treatment efficacy)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445207" y="4370873"/>
            <a:ext cx="5216849" cy="1990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5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Censoring times:</a:t>
            </a:r>
            <a:pPr>
              <a:lnSpc>
                <a:spcPct val="130000"/>
              </a:lnSpc>
            </a:pPr>
            <a:r>
              <a:rPr lang="en-US" sz="1045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C ~ Exp(0.1), median ≈ 6.93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362268" y="4768980"/>
            <a:ext cx="5332963" cy="597159"/>
          </a:xfrm>
          <a:custGeom>
            <a:avLst/>
            <a:gdLst/>
            <a:ahLst/>
            <a:cxnLst/>
            <a:rect l="l" t="t" r="r" b="b"/>
            <a:pathLst>
              <a:path w="5332963" h="597159">
                <a:moveTo>
                  <a:pt x="33176" y="0"/>
                </a:moveTo>
                <a:lnTo>
                  <a:pt x="5266613" y="0"/>
                </a:lnTo>
                <a:cubicBezTo>
                  <a:pt x="5303257" y="0"/>
                  <a:pt x="5332963" y="29706"/>
                  <a:pt x="5332963" y="66350"/>
                </a:cubicBezTo>
                <a:lnTo>
                  <a:pt x="5332963" y="530809"/>
                </a:lnTo>
                <a:cubicBezTo>
                  <a:pt x="5332963" y="567453"/>
                  <a:pt x="5303257" y="597159"/>
                  <a:pt x="5266613" y="597159"/>
                </a:cubicBezTo>
                <a:lnTo>
                  <a:pt x="33176" y="597159"/>
                </a:lnTo>
                <a:cubicBezTo>
                  <a:pt x="14853" y="597159"/>
                  <a:pt x="0" y="582306"/>
                  <a:pt x="0" y="563984"/>
                </a:cubicBezTo>
                <a:lnTo>
                  <a:pt x="0" y="33176"/>
                </a:lnTo>
                <a:cubicBezTo>
                  <a:pt x="0" y="14865"/>
                  <a:pt x="14865" y="0"/>
                  <a:pt x="33176" y="0"/>
                </a:cubicBezTo>
                <a:close/>
              </a:path>
            </a:pathLst>
          </a:custGeom>
          <a:solidFill>
            <a:srgbClr val="2C3E50">
              <a:alpha val="5098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6362268" y="4768980"/>
            <a:ext cx="33176" cy="597159"/>
          </a:xfrm>
          <a:custGeom>
            <a:avLst/>
            <a:gdLst/>
            <a:ahLst/>
            <a:cxnLst/>
            <a:rect l="l" t="t" r="r" b="b"/>
            <a:pathLst>
              <a:path w="33176" h="597159">
                <a:moveTo>
                  <a:pt x="33176" y="0"/>
                </a:moveTo>
                <a:lnTo>
                  <a:pt x="33176" y="0"/>
                </a:lnTo>
                <a:lnTo>
                  <a:pt x="33176" y="597159"/>
                </a:lnTo>
                <a:lnTo>
                  <a:pt x="33176" y="597159"/>
                </a:lnTo>
                <a:cubicBezTo>
                  <a:pt x="14853" y="597159"/>
                  <a:pt x="0" y="582306"/>
                  <a:pt x="0" y="563984"/>
                </a:cubicBezTo>
                <a:lnTo>
                  <a:pt x="0" y="33176"/>
                </a:lnTo>
                <a:cubicBezTo>
                  <a:pt x="0" y="14853"/>
                  <a:pt x="14853" y="0"/>
                  <a:pt x="33176" y="0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35" name="Text 33"/>
          <p:cNvSpPr/>
          <p:nvPr/>
        </p:nvSpPr>
        <p:spPr>
          <a:xfrm>
            <a:off x="6478382" y="4868506"/>
            <a:ext cx="5183673" cy="3981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5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Rationale:</a:t>
            </a:r>
            <a:pPr>
              <a:lnSpc>
                <a:spcPct val="130000"/>
              </a:lnSpc>
            </a:pPr>
            <a:r>
              <a:rPr lang="en-US" sz="1045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HAC incorporates a latent side-effect variable, reflecting stronger dependence from treatment-related dropouts.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331755" y="5664718"/>
            <a:ext cx="11528490" cy="1194318"/>
          </a:xfrm>
          <a:custGeom>
            <a:avLst/>
            <a:gdLst/>
            <a:ahLst/>
            <a:cxnLst/>
            <a:rect l="l" t="t" r="r" b="b"/>
            <a:pathLst>
              <a:path w="11528490" h="1194318">
                <a:moveTo>
                  <a:pt x="66356" y="0"/>
                </a:moveTo>
                <a:lnTo>
                  <a:pt x="11462133" y="0"/>
                </a:lnTo>
                <a:cubicBezTo>
                  <a:pt x="11498781" y="0"/>
                  <a:pt x="11528490" y="29709"/>
                  <a:pt x="11528490" y="66356"/>
                </a:cubicBezTo>
                <a:lnTo>
                  <a:pt x="11528490" y="1127962"/>
                </a:lnTo>
                <a:cubicBezTo>
                  <a:pt x="11528490" y="1164610"/>
                  <a:pt x="11498781" y="1194318"/>
                  <a:pt x="11462133" y="1194318"/>
                </a:cubicBezTo>
                <a:lnTo>
                  <a:pt x="66356" y="1194318"/>
                </a:lnTo>
                <a:cubicBezTo>
                  <a:pt x="29709" y="1194318"/>
                  <a:pt x="0" y="1164610"/>
                  <a:pt x="0" y="1127962"/>
                </a:cubicBezTo>
                <a:lnTo>
                  <a:pt x="0" y="66356"/>
                </a:lnTo>
                <a:cubicBezTo>
                  <a:pt x="0" y="29733"/>
                  <a:pt x="29733" y="0"/>
                  <a:pt x="66356" y="0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37" name="Text 35"/>
          <p:cNvSpPr/>
          <p:nvPr/>
        </p:nvSpPr>
        <p:spPr>
          <a:xfrm>
            <a:off x="464457" y="5797420"/>
            <a:ext cx="11346024" cy="2322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6" b="1" dirty="0">
                <a:solidFill>
                  <a:srgbClr val="C8963E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Simulation Parameters Summary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435429" y="6129176"/>
            <a:ext cx="2206171" cy="165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14" dirty="0">
                <a:solidFill>
                  <a:srgbClr val="E9ECEF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Group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431282" y="6328229"/>
            <a:ext cx="2214465" cy="1990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45" b="1" dirty="0">
                <a:solidFill>
                  <a:srgbClr val="E9ECEF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Control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431282" y="6527282"/>
            <a:ext cx="2214465" cy="1990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45" b="1" dirty="0">
                <a:solidFill>
                  <a:srgbClr val="E9ECEF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Treatment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2714949" y="6129176"/>
            <a:ext cx="2206171" cy="165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14" dirty="0">
                <a:solidFill>
                  <a:srgbClr val="E9ECEF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Copula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2710802" y="6328229"/>
            <a:ext cx="2214465" cy="1990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45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Clayton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2710802" y="6527282"/>
            <a:ext cx="2214465" cy="1990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45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Nested HAC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4994469" y="6129176"/>
            <a:ext cx="2206171" cy="165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14" dirty="0">
                <a:solidFill>
                  <a:srgbClr val="E9ECEF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Kendall's τ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4990322" y="6328229"/>
            <a:ext cx="2214465" cy="1990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45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0.2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4990322" y="6527282"/>
            <a:ext cx="2214465" cy="1990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45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0.5 (inner)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7273990" y="6129176"/>
            <a:ext cx="2206171" cy="165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14" dirty="0">
                <a:solidFill>
                  <a:srgbClr val="E9ECEF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Event Rate λ_T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7269843" y="6328229"/>
            <a:ext cx="2214465" cy="1990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45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0.1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7269843" y="6527282"/>
            <a:ext cx="2214465" cy="1990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45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0.08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9553510" y="6129176"/>
            <a:ext cx="2206171" cy="1658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14" dirty="0">
                <a:solidFill>
                  <a:srgbClr val="E9ECEF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Censoring Rate λ_C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9549363" y="6328229"/>
            <a:ext cx="2214465" cy="1990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45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0.1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9549363" y="6527282"/>
            <a:ext cx="2214465" cy="1990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45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0.1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8F9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20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spc="100" kern="0" dirty="0">
                <a:solidFill>
                  <a:srgbClr val="C8963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RESULTS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723688" cy="420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625" b="1" dirty="0">
                <a:solidFill>
                  <a:srgbClr val="2C3E50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Standard Methods: Bias Detection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33375" y="1115219"/>
            <a:ext cx="5683250" cy="4143375"/>
          </a:xfrm>
          <a:custGeom>
            <a:avLst/>
            <a:gdLst/>
            <a:ahLst/>
            <a:cxnLst/>
            <a:rect l="l" t="t" r="r" b="b"/>
            <a:pathLst>
              <a:path w="5683250" h="4143375">
                <a:moveTo>
                  <a:pt x="31750" y="0"/>
                </a:moveTo>
                <a:lnTo>
                  <a:pt x="5619732" y="0"/>
                </a:lnTo>
                <a:cubicBezTo>
                  <a:pt x="5654812" y="0"/>
                  <a:pt x="5683250" y="28438"/>
                  <a:pt x="5683250" y="63518"/>
                </a:cubicBezTo>
                <a:lnTo>
                  <a:pt x="5683250" y="4079857"/>
                </a:lnTo>
                <a:cubicBezTo>
                  <a:pt x="5683250" y="4114937"/>
                  <a:pt x="5654812" y="4143375"/>
                  <a:pt x="5619732" y="4143375"/>
                </a:cubicBezTo>
                <a:lnTo>
                  <a:pt x="31750" y="4143375"/>
                </a:lnTo>
                <a:cubicBezTo>
                  <a:pt x="14227" y="4143375"/>
                  <a:pt x="0" y="4129148"/>
                  <a:pt x="0" y="411162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47625" dist="31750" dir="540000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333375" y="1115219"/>
            <a:ext cx="31750" cy="4143375"/>
          </a:xfrm>
          <a:custGeom>
            <a:avLst/>
            <a:gdLst/>
            <a:ahLst/>
            <a:cxnLst/>
            <a:rect l="l" t="t" r="r" b="b"/>
            <a:pathLst>
              <a:path w="31750" h="4143375">
                <a:moveTo>
                  <a:pt x="31750" y="0"/>
                </a:moveTo>
                <a:lnTo>
                  <a:pt x="31750" y="0"/>
                </a:lnTo>
                <a:lnTo>
                  <a:pt x="31750" y="4143375"/>
                </a:lnTo>
                <a:lnTo>
                  <a:pt x="31750" y="4143375"/>
                </a:lnTo>
                <a:cubicBezTo>
                  <a:pt x="14227" y="4143375"/>
                  <a:pt x="0" y="4129148"/>
                  <a:pt x="0" y="4111625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6" name="Shape 4"/>
          <p:cNvSpPr/>
          <p:nvPr/>
        </p:nvSpPr>
        <p:spPr>
          <a:xfrm>
            <a:off x="531813" y="130571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95250" y="50602"/>
                </a:moveTo>
                <a:cubicBezTo>
                  <a:pt x="100199" y="50602"/>
                  <a:pt x="104180" y="54583"/>
                  <a:pt x="104180" y="59531"/>
                </a:cubicBezTo>
                <a:lnTo>
                  <a:pt x="104180" y="101203"/>
                </a:lnTo>
                <a:cubicBezTo>
                  <a:pt x="104180" y="106152"/>
                  <a:pt x="100199" y="110133"/>
                  <a:pt x="95250" y="110133"/>
                </a:cubicBezTo>
                <a:cubicBezTo>
                  <a:pt x="90301" y="110133"/>
                  <a:pt x="86320" y="106152"/>
                  <a:pt x="86320" y="101203"/>
                </a:cubicBezTo>
                <a:lnTo>
                  <a:pt x="86320" y="59531"/>
                </a:lnTo>
                <a:cubicBezTo>
                  <a:pt x="86320" y="54583"/>
                  <a:pt x="90301" y="50602"/>
                  <a:pt x="95250" y="50602"/>
                </a:cubicBezTo>
                <a:close/>
                <a:moveTo>
                  <a:pt x="85316" y="130969"/>
                </a:moveTo>
                <a:cubicBezTo>
                  <a:pt x="85090" y="127281"/>
                  <a:pt x="86929" y="123773"/>
                  <a:pt x="90090" y="121861"/>
                </a:cubicBezTo>
                <a:cubicBezTo>
                  <a:pt x="93251" y="119949"/>
                  <a:pt x="97212" y="119949"/>
                  <a:pt x="100373" y="121861"/>
                </a:cubicBezTo>
                <a:cubicBezTo>
                  <a:pt x="103534" y="123773"/>
                  <a:pt x="105373" y="127281"/>
                  <a:pt x="105147" y="130969"/>
                </a:cubicBezTo>
                <a:cubicBezTo>
                  <a:pt x="105373" y="134656"/>
                  <a:pt x="103534" y="138165"/>
                  <a:pt x="100373" y="140077"/>
                </a:cubicBezTo>
                <a:cubicBezTo>
                  <a:pt x="97212" y="141989"/>
                  <a:pt x="93251" y="141989"/>
                  <a:pt x="90090" y="140077"/>
                </a:cubicBezTo>
                <a:cubicBezTo>
                  <a:pt x="86929" y="138165"/>
                  <a:pt x="85090" y="134656"/>
                  <a:pt x="85316" y="130969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7" name="Text 5"/>
          <p:cNvSpPr/>
          <p:nvPr/>
        </p:nvSpPr>
        <p:spPr>
          <a:xfrm>
            <a:off x="746125" y="1273969"/>
            <a:ext cx="5207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Cox Model Results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08000" y="1654969"/>
            <a:ext cx="5349875" cy="762000"/>
          </a:xfrm>
          <a:custGeom>
            <a:avLst/>
            <a:gdLst/>
            <a:ahLst/>
            <a:cxnLst/>
            <a:rect l="l" t="t" r="r" b="b"/>
            <a:pathLst>
              <a:path w="5349875" h="762000">
                <a:moveTo>
                  <a:pt x="63497" y="0"/>
                </a:moveTo>
                <a:lnTo>
                  <a:pt x="5286378" y="0"/>
                </a:lnTo>
                <a:cubicBezTo>
                  <a:pt x="5321446" y="0"/>
                  <a:pt x="5349875" y="28429"/>
                  <a:pt x="5349875" y="63497"/>
                </a:cubicBezTo>
                <a:lnTo>
                  <a:pt x="5349875" y="698503"/>
                </a:lnTo>
                <a:cubicBezTo>
                  <a:pt x="5349875" y="733571"/>
                  <a:pt x="5321446" y="762000"/>
                  <a:pt x="5286378" y="762000"/>
                </a:cubicBezTo>
                <a:lnTo>
                  <a:pt x="63497" y="762000"/>
                </a:lnTo>
                <a:cubicBezTo>
                  <a:pt x="28429" y="762000"/>
                  <a:pt x="0" y="733571"/>
                  <a:pt x="0" y="698503"/>
                </a:cubicBezTo>
                <a:lnTo>
                  <a:pt x="0" y="63497"/>
                </a:lnTo>
                <a:cubicBezTo>
                  <a:pt x="0" y="28452"/>
                  <a:pt x="28452" y="0"/>
                  <a:pt x="63497" y="0"/>
                </a:cubicBezTo>
                <a:close/>
              </a:path>
            </a:pathLst>
          </a:custGeom>
          <a:solidFill>
            <a:srgbClr val="C8963E">
              <a:alpha val="10196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607219" y="1781969"/>
            <a:ext cx="2540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5D737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Unadjusted HR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63563" y="1972469"/>
            <a:ext cx="2627313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250" b="1" dirty="0">
                <a:solidFill>
                  <a:srgbClr val="C8963E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0.5913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3218656" y="1781969"/>
            <a:ext cx="2540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5D737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True HR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3175000" y="1972469"/>
            <a:ext cx="2627313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250" b="1" dirty="0">
                <a:solidFill>
                  <a:srgbClr val="2C3E50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0.8000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08000" y="2864115"/>
            <a:ext cx="5349875" cy="5292"/>
          </a:xfrm>
          <a:custGeom>
            <a:avLst/>
            <a:gdLst/>
            <a:ahLst/>
            <a:cxnLst/>
            <a:rect l="l" t="t" r="r" b="b"/>
            <a:pathLst>
              <a:path w="5349875" h="5292">
                <a:moveTo>
                  <a:pt x="0" y="0"/>
                </a:moveTo>
                <a:lnTo>
                  <a:pt x="5349875" y="0"/>
                </a:lnTo>
                <a:lnTo>
                  <a:pt x="5349875" y="5292"/>
                </a:lnTo>
                <a:lnTo>
                  <a:pt x="0" y="5292"/>
                </a:lnTo>
                <a:lnTo>
                  <a:pt x="0" y="0"/>
                </a:lnTo>
                <a:close/>
              </a:path>
            </a:pathLst>
          </a:custGeom>
          <a:solidFill>
            <a:srgbClr val="2C3E50">
              <a:alpha val="10196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508000" y="2607469"/>
            <a:ext cx="460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95% CI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919431" y="2607469"/>
            <a:ext cx="1000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2C3E5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0.5302 – 0.6595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08000" y="3282157"/>
            <a:ext cx="5349875" cy="5292"/>
          </a:xfrm>
          <a:custGeom>
            <a:avLst/>
            <a:gdLst/>
            <a:ahLst/>
            <a:cxnLst/>
            <a:rect l="l" t="t" r="r" b="b"/>
            <a:pathLst>
              <a:path w="5349875" h="5292">
                <a:moveTo>
                  <a:pt x="0" y="0"/>
                </a:moveTo>
                <a:lnTo>
                  <a:pt x="5349875" y="0"/>
                </a:lnTo>
                <a:lnTo>
                  <a:pt x="5349875" y="5292"/>
                </a:lnTo>
                <a:lnTo>
                  <a:pt x="0" y="5292"/>
                </a:lnTo>
                <a:lnTo>
                  <a:pt x="0" y="0"/>
                </a:lnTo>
                <a:close/>
              </a:path>
            </a:pathLst>
          </a:custGeom>
          <a:solidFill>
            <a:srgbClr val="2C3E50">
              <a:alpha val="10196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508000" y="3025511"/>
            <a:ext cx="48418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p-value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443058" y="3025511"/>
            <a:ext cx="476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2C3E5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&lt; 2e-16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08000" y="3700199"/>
            <a:ext cx="5349875" cy="5292"/>
          </a:xfrm>
          <a:custGeom>
            <a:avLst/>
            <a:gdLst/>
            <a:ahLst/>
            <a:cxnLst/>
            <a:rect l="l" t="t" r="r" b="b"/>
            <a:pathLst>
              <a:path w="5349875" h="5292">
                <a:moveTo>
                  <a:pt x="0" y="0"/>
                </a:moveTo>
                <a:lnTo>
                  <a:pt x="5349875" y="0"/>
                </a:lnTo>
                <a:lnTo>
                  <a:pt x="5349875" y="5292"/>
                </a:lnTo>
                <a:lnTo>
                  <a:pt x="0" y="5292"/>
                </a:lnTo>
                <a:lnTo>
                  <a:pt x="0" y="0"/>
                </a:lnTo>
                <a:close/>
              </a:path>
            </a:pathLst>
          </a:custGeom>
          <a:solidFill>
            <a:srgbClr val="2C3E50">
              <a:alpha val="1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508000" y="3443553"/>
            <a:ext cx="6905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Coefficient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402048" y="3443553"/>
            <a:ext cx="515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2C3E5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-0.5254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08000" y="3861594"/>
            <a:ext cx="8175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Concordance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609415" y="3861594"/>
            <a:ext cx="3095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2C3E5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0.57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23875" y="4242594"/>
            <a:ext cx="5334000" cy="762000"/>
          </a:xfrm>
          <a:custGeom>
            <a:avLst/>
            <a:gdLst/>
            <a:ahLst/>
            <a:cxnLst/>
            <a:rect l="l" t="t" r="r" b="b"/>
            <a:pathLst>
              <a:path w="5334000" h="762000">
                <a:moveTo>
                  <a:pt x="31750" y="0"/>
                </a:moveTo>
                <a:lnTo>
                  <a:pt x="5270503" y="0"/>
                </a:lnTo>
                <a:cubicBezTo>
                  <a:pt x="5305571" y="0"/>
                  <a:pt x="5334000" y="28429"/>
                  <a:pt x="5334000" y="63497"/>
                </a:cubicBezTo>
                <a:lnTo>
                  <a:pt x="5334000" y="698503"/>
                </a:lnTo>
                <a:cubicBezTo>
                  <a:pt x="5334000" y="733571"/>
                  <a:pt x="5305571" y="762000"/>
                  <a:pt x="5270503" y="762000"/>
                </a:cubicBezTo>
                <a:lnTo>
                  <a:pt x="31750" y="762000"/>
                </a:lnTo>
                <a:cubicBezTo>
                  <a:pt x="14215" y="762000"/>
                  <a:pt x="0" y="747785"/>
                  <a:pt x="0" y="730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C3E50">
              <a:alpha val="5098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523875" y="4242594"/>
            <a:ext cx="31750" cy="762000"/>
          </a:xfrm>
          <a:custGeom>
            <a:avLst/>
            <a:gdLst/>
            <a:ahLst/>
            <a:cxnLst/>
            <a:rect l="l" t="t" r="r" b="b"/>
            <a:pathLst>
              <a:path w="31750" h="762000">
                <a:moveTo>
                  <a:pt x="31750" y="0"/>
                </a:moveTo>
                <a:lnTo>
                  <a:pt x="31750" y="0"/>
                </a:lnTo>
                <a:lnTo>
                  <a:pt x="31750" y="762000"/>
                </a:lnTo>
                <a:lnTo>
                  <a:pt x="31750" y="762000"/>
                </a:lnTo>
                <a:cubicBezTo>
                  <a:pt x="14227" y="762000"/>
                  <a:pt x="0" y="747773"/>
                  <a:pt x="0" y="730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26" name="Text 24"/>
          <p:cNvSpPr/>
          <p:nvPr/>
        </p:nvSpPr>
        <p:spPr>
          <a:xfrm>
            <a:off x="635000" y="4337844"/>
            <a:ext cx="51911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Finding:</a:t>
            </a:r>
            <a:pPr>
              <a:lnSpc>
                <a:spcPct val="13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The unadjusted HR of </a:t>
            </a:r>
            <a:pPr>
              <a:lnSpc>
                <a:spcPct val="130000"/>
              </a:lnSpc>
            </a:pPr>
            <a:r>
              <a:rPr lang="en-US" sz="10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0.5913</a:t>
            </a:r>
            <a:pPr>
              <a:lnSpc>
                <a:spcPct val="13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is substantially lower than the true HR of </a:t>
            </a:r>
            <a:pPr>
              <a:lnSpc>
                <a:spcPct val="130000"/>
              </a:lnSpc>
            </a:pPr>
            <a:r>
              <a:rPr lang="en-US" sz="10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0.8</a:t>
            </a:r>
            <a:pPr>
              <a:lnSpc>
                <a:spcPct val="13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, indicating a </a:t>
            </a:r>
            <a:pPr>
              <a:lnSpc>
                <a:spcPct val="130000"/>
              </a:lnSpc>
            </a:pPr>
            <a:r>
              <a:rPr lang="en-US" sz="10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26% downward bias</a:t>
            </a:r>
            <a:pPr>
              <a:lnSpc>
                <a:spcPct val="13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due to dependent censoring removing high-risk patients in the treatment group.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17500" y="5385594"/>
            <a:ext cx="5699125" cy="1190625"/>
          </a:xfrm>
          <a:custGeom>
            <a:avLst/>
            <a:gdLst/>
            <a:ahLst/>
            <a:cxnLst/>
            <a:rect l="l" t="t" r="r" b="b"/>
            <a:pathLst>
              <a:path w="5699125" h="1190625">
                <a:moveTo>
                  <a:pt x="63496" y="0"/>
                </a:moveTo>
                <a:lnTo>
                  <a:pt x="5635629" y="0"/>
                </a:lnTo>
                <a:cubicBezTo>
                  <a:pt x="5670697" y="0"/>
                  <a:pt x="5699125" y="28428"/>
                  <a:pt x="5699125" y="63496"/>
                </a:cubicBezTo>
                <a:lnTo>
                  <a:pt x="5699125" y="1127129"/>
                </a:lnTo>
                <a:cubicBezTo>
                  <a:pt x="5699125" y="1162197"/>
                  <a:pt x="5670697" y="1190625"/>
                  <a:pt x="5635629" y="1190625"/>
                </a:cubicBezTo>
                <a:lnTo>
                  <a:pt x="63496" y="1190625"/>
                </a:lnTo>
                <a:cubicBezTo>
                  <a:pt x="28428" y="1190625"/>
                  <a:pt x="0" y="1162197"/>
                  <a:pt x="0" y="1127129"/>
                </a:cubicBezTo>
                <a:lnTo>
                  <a:pt x="0" y="63496"/>
                </a:lnTo>
                <a:cubicBezTo>
                  <a:pt x="0" y="28452"/>
                  <a:pt x="28452" y="0"/>
                  <a:pt x="63496" y="0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28" name="Text 26"/>
          <p:cNvSpPr/>
          <p:nvPr/>
        </p:nvSpPr>
        <p:spPr>
          <a:xfrm>
            <a:off x="444500" y="5512594"/>
            <a:ext cx="5516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C8963E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Stratified Cox Model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444500" y="5830094"/>
            <a:ext cx="5508625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stratified Cox model, accounting for group differences without estimating a treatment effect, yields a </a:t>
            </a:r>
            <a:pPr>
              <a:lnSpc>
                <a:spcPct val="140000"/>
              </a:lnSpc>
            </a:pPr>
            <a:r>
              <a:rPr lang="en-US" sz="1000" b="1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null model</a:t>
            </a:r>
            <a:pPr>
              <a:lnSpc>
                <a:spcPct val="140000"/>
              </a:lnSpc>
            </a:pPr>
            <a:r>
              <a:rPr lang="en-US" sz="1000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with no HR or significance, confirming that the observed effect stems from censoring bias rather than a true treatment difference.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191250" y="1115219"/>
            <a:ext cx="5683250" cy="4349750"/>
          </a:xfrm>
          <a:custGeom>
            <a:avLst/>
            <a:gdLst/>
            <a:ahLst/>
            <a:cxnLst/>
            <a:rect l="l" t="t" r="r" b="b"/>
            <a:pathLst>
              <a:path w="5683250" h="4349750">
                <a:moveTo>
                  <a:pt x="31750" y="0"/>
                </a:moveTo>
                <a:lnTo>
                  <a:pt x="5619744" y="0"/>
                </a:lnTo>
                <a:cubicBezTo>
                  <a:pt x="5654817" y="0"/>
                  <a:pt x="5683250" y="28433"/>
                  <a:pt x="5683250" y="63506"/>
                </a:cubicBezTo>
                <a:lnTo>
                  <a:pt x="5683250" y="4286244"/>
                </a:lnTo>
                <a:cubicBezTo>
                  <a:pt x="5683250" y="4321317"/>
                  <a:pt x="5654817" y="4349750"/>
                  <a:pt x="5619744" y="4349750"/>
                </a:cubicBezTo>
                <a:lnTo>
                  <a:pt x="31750" y="4349750"/>
                </a:lnTo>
                <a:cubicBezTo>
                  <a:pt x="14227" y="4349750"/>
                  <a:pt x="0" y="4335523"/>
                  <a:pt x="0" y="4318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47625" dist="31750" dir="5400000">
              <a:srgbClr val="000000">
                <a:alpha val="10196"/>
              </a:srgbClr>
            </a:outerShdw>
          </a:effectLst>
        </p:spPr>
      </p:sp>
      <p:sp>
        <p:nvSpPr>
          <p:cNvPr id="31" name="Shape 29"/>
          <p:cNvSpPr/>
          <p:nvPr/>
        </p:nvSpPr>
        <p:spPr>
          <a:xfrm>
            <a:off x="6191250" y="1115219"/>
            <a:ext cx="31750" cy="4349750"/>
          </a:xfrm>
          <a:custGeom>
            <a:avLst/>
            <a:gdLst/>
            <a:ahLst/>
            <a:cxnLst/>
            <a:rect l="l" t="t" r="r" b="b"/>
            <a:pathLst>
              <a:path w="31750" h="4349750">
                <a:moveTo>
                  <a:pt x="31750" y="0"/>
                </a:moveTo>
                <a:lnTo>
                  <a:pt x="31750" y="0"/>
                </a:lnTo>
                <a:lnTo>
                  <a:pt x="31750" y="4349750"/>
                </a:lnTo>
                <a:lnTo>
                  <a:pt x="31750" y="4349750"/>
                </a:lnTo>
                <a:cubicBezTo>
                  <a:pt x="14227" y="4349750"/>
                  <a:pt x="0" y="4335523"/>
                  <a:pt x="0" y="4318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5D737E"/>
          </a:solidFill>
          <a:ln/>
        </p:spPr>
      </p:sp>
      <p:sp>
        <p:nvSpPr>
          <p:cNvPr id="32" name="Shape 30"/>
          <p:cNvSpPr/>
          <p:nvPr/>
        </p:nvSpPr>
        <p:spPr>
          <a:xfrm>
            <a:off x="6389688" y="130571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1906" y="11906"/>
                </a:moveTo>
                <a:cubicBezTo>
                  <a:pt x="18492" y="11906"/>
                  <a:pt x="23812" y="17227"/>
                  <a:pt x="23812" y="23812"/>
                </a:cubicBezTo>
                <a:lnTo>
                  <a:pt x="23812" y="148828"/>
                </a:lnTo>
                <a:cubicBezTo>
                  <a:pt x="23812" y="152102"/>
                  <a:pt x="26491" y="154781"/>
                  <a:pt x="29766" y="154781"/>
                </a:cubicBezTo>
                <a:lnTo>
                  <a:pt x="178594" y="154781"/>
                </a:lnTo>
                <a:cubicBezTo>
                  <a:pt x="185179" y="154781"/>
                  <a:pt x="190500" y="160102"/>
                  <a:pt x="190500" y="166688"/>
                </a:cubicBezTo>
                <a:cubicBezTo>
                  <a:pt x="190500" y="173273"/>
                  <a:pt x="185179" y="178594"/>
                  <a:pt x="178594" y="178594"/>
                </a:cubicBezTo>
                <a:lnTo>
                  <a:pt x="29766" y="178594"/>
                </a:lnTo>
                <a:cubicBezTo>
                  <a:pt x="13320" y="178594"/>
                  <a:pt x="0" y="165274"/>
                  <a:pt x="0" y="148828"/>
                </a:cubicBezTo>
                <a:lnTo>
                  <a:pt x="0" y="23812"/>
                </a:lnTo>
                <a:cubicBezTo>
                  <a:pt x="0" y="17227"/>
                  <a:pt x="5321" y="11906"/>
                  <a:pt x="11906" y="11906"/>
                </a:cubicBezTo>
                <a:close/>
                <a:moveTo>
                  <a:pt x="89297" y="35719"/>
                </a:moveTo>
                <a:cubicBezTo>
                  <a:pt x="91790" y="35719"/>
                  <a:pt x="94171" y="36761"/>
                  <a:pt x="95883" y="38621"/>
                </a:cubicBezTo>
                <a:lnTo>
                  <a:pt x="122337" y="67456"/>
                </a:lnTo>
                <a:lnTo>
                  <a:pt x="139526" y="50229"/>
                </a:lnTo>
                <a:cubicBezTo>
                  <a:pt x="143024" y="46732"/>
                  <a:pt x="148679" y="46732"/>
                  <a:pt x="152140" y="50229"/>
                </a:cubicBezTo>
                <a:lnTo>
                  <a:pt x="175952" y="74042"/>
                </a:lnTo>
                <a:cubicBezTo>
                  <a:pt x="177626" y="75716"/>
                  <a:pt x="178557" y="77986"/>
                  <a:pt x="178557" y="80367"/>
                </a:cubicBezTo>
                <a:lnTo>
                  <a:pt x="178557" y="122039"/>
                </a:lnTo>
                <a:cubicBezTo>
                  <a:pt x="178557" y="126988"/>
                  <a:pt x="174575" y="130969"/>
                  <a:pt x="169627" y="130969"/>
                </a:cubicBezTo>
                <a:lnTo>
                  <a:pt x="56517" y="130969"/>
                </a:lnTo>
                <a:cubicBezTo>
                  <a:pt x="51569" y="130969"/>
                  <a:pt x="47588" y="126988"/>
                  <a:pt x="47588" y="122039"/>
                </a:cubicBezTo>
                <a:lnTo>
                  <a:pt x="47588" y="80367"/>
                </a:lnTo>
                <a:cubicBezTo>
                  <a:pt x="47588" y="78135"/>
                  <a:pt x="48444" y="75977"/>
                  <a:pt x="49932" y="74340"/>
                </a:cubicBezTo>
                <a:lnTo>
                  <a:pt x="82674" y="38621"/>
                </a:lnTo>
                <a:cubicBezTo>
                  <a:pt x="84348" y="36761"/>
                  <a:pt x="86767" y="35719"/>
                  <a:pt x="89260" y="35719"/>
                </a:cubicBezTo>
                <a:close/>
              </a:path>
            </a:pathLst>
          </a:custGeom>
          <a:solidFill>
            <a:srgbClr val="5D737E"/>
          </a:solidFill>
          <a:ln/>
        </p:spPr>
      </p:sp>
      <p:sp>
        <p:nvSpPr>
          <p:cNvPr id="33" name="Text 31"/>
          <p:cNvSpPr/>
          <p:nvPr/>
        </p:nvSpPr>
        <p:spPr>
          <a:xfrm>
            <a:off x="6604000" y="1273969"/>
            <a:ext cx="5207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Kaplan-Meier Survival Estimates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65875" y="1654969"/>
            <a:ext cx="5349875" cy="1174750"/>
          </a:xfrm>
          <a:custGeom>
            <a:avLst/>
            <a:gdLst/>
            <a:ahLst/>
            <a:cxnLst/>
            <a:rect l="l" t="t" r="r" b="b"/>
            <a:pathLst>
              <a:path w="5349875" h="1174750">
                <a:moveTo>
                  <a:pt x="63495" y="0"/>
                </a:moveTo>
                <a:lnTo>
                  <a:pt x="5286380" y="0"/>
                </a:lnTo>
                <a:cubicBezTo>
                  <a:pt x="5321447" y="0"/>
                  <a:pt x="5349875" y="28428"/>
                  <a:pt x="5349875" y="63495"/>
                </a:cubicBezTo>
                <a:lnTo>
                  <a:pt x="5349875" y="1111255"/>
                </a:lnTo>
                <a:cubicBezTo>
                  <a:pt x="5349875" y="1146322"/>
                  <a:pt x="5321447" y="1174750"/>
                  <a:pt x="5286380" y="1174750"/>
                </a:cubicBezTo>
                <a:lnTo>
                  <a:pt x="63495" y="1174750"/>
                </a:lnTo>
                <a:cubicBezTo>
                  <a:pt x="28428" y="1174750"/>
                  <a:pt x="0" y="1146322"/>
                  <a:pt x="0" y="1111255"/>
                </a:cubicBezTo>
                <a:lnTo>
                  <a:pt x="0" y="63495"/>
                </a:lnTo>
                <a:cubicBezTo>
                  <a:pt x="0" y="28428"/>
                  <a:pt x="28428" y="0"/>
                  <a:pt x="63495" y="0"/>
                </a:cubicBezTo>
                <a:close/>
              </a:path>
            </a:pathLst>
          </a:custGeom>
          <a:solidFill>
            <a:srgbClr val="5D737E">
              <a:alpha val="10196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6465094" y="1781969"/>
            <a:ext cx="2540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5D737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KM Estimate at t=10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433344" y="1972469"/>
            <a:ext cx="260350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75" b="1" dirty="0">
                <a:solidFill>
                  <a:srgbClr val="5D737E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0.667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9076531" y="1781969"/>
            <a:ext cx="2540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5D737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True Survival at t=10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9044781" y="1972469"/>
            <a:ext cx="260350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75" b="1" dirty="0">
                <a:solidFill>
                  <a:srgbClr val="2C3E50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0.527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492875" y="2353469"/>
            <a:ext cx="5095875" cy="349250"/>
          </a:xfrm>
          <a:custGeom>
            <a:avLst/>
            <a:gdLst/>
            <a:ahLst/>
            <a:cxnLst/>
            <a:rect l="l" t="t" r="r" b="b"/>
            <a:pathLst>
              <a:path w="5095875" h="349250">
                <a:moveTo>
                  <a:pt x="63501" y="0"/>
                </a:moveTo>
                <a:lnTo>
                  <a:pt x="5032374" y="0"/>
                </a:lnTo>
                <a:cubicBezTo>
                  <a:pt x="5067445" y="0"/>
                  <a:pt x="5095875" y="28430"/>
                  <a:pt x="5095875" y="63501"/>
                </a:cubicBezTo>
                <a:lnTo>
                  <a:pt x="5095875" y="285749"/>
                </a:lnTo>
                <a:cubicBezTo>
                  <a:pt x="5095875" y="320820"/>
                  <a:pt x="5067445" y="349250"/>
                  <a:pt x="5032374" y="349250"/>
                </a:cubicBezTo>
                <a:lnTo>
                  <a:pt x="63501" y="349250"/>
                </a:lnTo>
                <a:cubicBezTo>
                  <a:pt x="28430" y="349250"/>
                  <a:pt x="0" y="320820"/>
                  <a:pt x="0" y="285749"/>
                </a:cubicBezTo>
                <a:lnTo>
                  <a:pt x="0" y="63501"/>
                </a:lnTo>
                <a:cubicBezTo>
                  <a:pt x="0" y="28430"/>
                  <a:pt x="28430" y="0"/>
                  <a:pt x="63501" y="0"/>
                </a:cubicBezTo>
                <a:close/>
              </a:path>
            </a:pathLst>
          </a:custGeom>
          <a:solidFill>
            <a:srgbClr val="C8963E">
              <a:alpha val="20000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6520656" y="2416969"/>
            <a:ext cx="50403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b="1" dirty="0">
                <a:solidFill>
                  <a:srgbClr val="C8963E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Bias = +0.140 (26.6% overestimation)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365875" y="2956719"/>
            <a:ext cx="5349875" cy="603250"/>
          </a:xfrm>
          <a:custGeom>
            <a:avLst/>
            <a:gdLst/>
            <a:ahLst/>
            <a:cxnLst/>
            <a:rect l="l" t="t" r="r" b="b"/>
            <a:pathLst>
              <a:path w="5349875" h="603250">
                <a:moveTo>
                  <a:pt x="63498" y="0"/>
                </a:moveTo>
                <a:lnTo>
                  <a:pt x="5286377" y="0"/>
                </a:lnTo>
                <a:cubicBezTo>
                  <a:pt x="5321446" y="0"/>
                  <a:pt x="5349875" y="28429"/>
                  <a:pt x="5349875" y="63498"/>
                </a:cubicBezTo>
                <a:lnTo>
                  <a:pt x="5349875" y="539752"/>
                </a:lnTo>
                <a:cubicBezTo>
                  <a:pt x="5349875" y="574821"/>
                  <a:pt x="5321446" y="603250"/>
                  <a:pt x="5286377" y="603250"/>
                </a:cubicBezTo>
                <a:lnTo>
                  <a:pt x="63498" y="603250"/>
                </a:lnTo>
                <a:cubicBezTo>
                  <a:pt x="28429" y="603250"/>
                  <a:pt x="0" y="574821"/>
                  <a:pt x="0" y="539752"/>
                </a:cubicBezTo>
                <a:lnTo>
                  <a:pt x="0" y="63498"/>
                </a:lnTo>
                <a:cubicBezTo>
                  <a:pt x="0" y="28453"/>
                  <a:pt x="28453" y="0"/>
                  <a:pt x="63498" y="0"/>
                </a:cubicBezTo>
                <a:close/>
              </a:path>
            </a:pathLst>
          </a:custGeom>
          <a:solidFill>
            <a:srgbClr val="2C3E50">
              <a:alpha val="5098"/>
            </a:srgbClr>
          </a:solidFill>
          <a:ln/>
        </p:spPr>
      </p:sp>
      <p:sp>
        <p:nvSpPr>
          <p:cNvPr id="42" name="Text 40"/>
          <p:cNvSpPr/>
          <p:nvPr/>
        </p:nvSpPr>
        <p:spPr>
          <a:xfrm>
            <a:off x="6461125" y="3051969"/>
            <a:ext cx="522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Control Group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461125" y="3274219"/>
            <a:ext cx="522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KM estimate lies above true curve, gap widening over time, reaching ~0.06 difference at t=10.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365875" y="3655219"/>
            <a:ext cx="5349875" cy="793750"/>
          </a:xfrm>
          <a:custGeom>
            <a:avLst/>
            <a:gdLst/>
            <a:ahLst/>
            <a:cxnLst/>
            <a:rect l="l" t="t" r="r" b="b"/>
            <a:pathLst>
              <a:path w="5349875" h="793750">
                <a:moveTo>
                  <a:pt x="63500" y="0"/>
                </a:moveTo>
                <a:lnTo>
                  <a:pt x="5286375" y="0"/>
                </a:lnTo>
                <a:cubicBezTo>
                  <a:pt x="5321422" y="0"/>
                  <a:pt x="5349875" y="28453"/>
                  <a:pt x="5349875" y="63500"/>
                </a:cubicBezTo>
                <a:lnTo>
                  <a:pt x="5349875" y="730250"/>
                </a:lnTo>
                <a:cubicBezTo>
                  <a:pt x="5349875" y="765297"/>
                  <a:pt x="5321422" y="793750"/>
                  <a:pt x="5286375" y="793750"/>
                </a:cubicBezTo>
                <a:lnTo>
                  <a:pt x="63500" y="793750"/>
                </a:lnTo>
                <a:cubicBezTo>
                  <a:pt x="28453" y="793750"/>
                  <a:pt x="0" y="765297"/>
                  <a:pt x="0" y="73025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C8963E">
              <a:alpha val="10196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6461125" y="3750469"/>
            <a:ext cx="522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Treatment Group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461125" y="3972719"/>
            <a:ext cx="52228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KM estimate shows larger discrepancy, staying above true curve by ~0.14 at t=10 due to stronger dependence.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381750" y="4544219"/>
            <a:ext cx="5334000" cy="762000"/>
          </a:xfrm>
          <a:custGeom>
            <a:avLst/>
            <a:gdLst/>
            <a:ahLst/>
            <a:cxnLst/>
            <a:rect l="l" t="t" r="r" b="b"/>
            <a:pathLst>
              <a:path w="5334000" h="762000">
                <a:moveTo>
                  <a:pt x="31750" y="0"/>
                </a:moveTo>
                <a:lnTo>
                  <a:pt x="5270503" y="0"/>
                </a:lnTo>
                <a:cubicBezTo>
                  <a:pt x="5305571" y="0"/>
                  <a:pt x="5334000" y="28429"/>
                  <a:pt x="5334000" y="63497"/>
                </a:cubicBezTo>
                <a:lnTo>
                  <a:pt x="5334000" y="698503"/>
                </a:lnTo>
                <a:cubicBezTo>
                  <a:pt x="5334000" y="733571"/>
                  <a:pt x="5305571" y="762000"/>
                  <a:pt x="5270503" y="762000"/>
                </a:cubicBezTo>
                <a:lnTo>
                  <a:pt x="31750" y="762000"/>
                </a:lnTo>
                <a:cubicBezTo>
                  <a:pt x="14215" y="762000"/>
                  <a:pt x="0" y="747785"/>
                  <a:pt x="0" y="730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C3E50">
              <a:alpha val="5098"/>
            </a:srgbClr>
          </a:solidFill>
          <a:ln/>
        </p:spPr>
      </p:sp>
      <p:sp>
        <p:nvSpPr>
          <p:cNvPr id="48" name="Shape 46"/>
          <p:cNvSpPr/>
          <p:nvPr/>
        </p:nvSpPr>
        <p:spPr>
          <a:xfrm>
            <a:off x="6381750" y="4544219"/>
            <a:ext cx="31750" cy="762000"/>
          </a:xfrm>
          <a:custGeom>
            <a:avLst/>
            <a:gdLst/>
            <a:ahLst/>
            <a:cxnLst/>
            <a:rect l="l" t="t" r="r" b="b"/>
            <a:pathLst>
              <a:path w="31750" h="762000">
                <a:moveTo>
                  <a:pt x="31750" y="0"/>
                </a:moveTo>
                <a:lnTo>
                  <a:pt x="31750" y="0"/>
                </a:lnTo>
                <a:lnTo>
                  <a:pt x="31750" y="762000"/>
                </a:lnTo>
                <a:lnTo>
                  <a:pt x="31750" y="762000"/>
                </a:lnTo>
                <a:cubicBezTo>
                  <a:pt x="14227" y="762000"/>
                  <a:pt x="0" y="747773"/>
                  <a:pt x="0" y="730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49" name="Text 47"/>
          <p:cNvSpPr/>
          <p:nvPr/>
        </p:nvSpPr>
        <p:spPr>
          <a:xfrm>
            <a:off x="6492875" y="4639469"/>
            <a:ext cx="5191125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Mechanism:</a:t>
            </a:r>
            <a:pPr>
              <a:lnSpc>
                <a:spcPct val="13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KM's assumption of independent censoring causes consistent </a:t>
            </a:r>
            <a:pPr>
              <a:lnSpc>
                <a:spcPct val="130000"/>
              </a:lnSpc>
            </a:pPr>
            <a:r>
              <a:rPr lang="en-US" sz="10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upward bias</a:t>
            </a:r>
            <a:pPr>
              <a:lnSpc>
                <a:spcPct val="13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—censored observations are misinterpreted as survivors, more pronounced in treatment due to higher dropout rates.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183313" y="5599906"/>
            <a:ext cx="5683250" cy="968375"/>
          </a:xfrm>
          <a:custGeom>
            <a:avLst/>
            <a:gdLst/>
            <a:ahLst/>
            <a:cxnLst/>
            <a:rect l="l" t="t" r="r" b="b"/>
            <a:pathLst>
              <a:path w="5683250" h="968375">
                <a:moveTo>
                  <a:pt x="63496" y="0"/>
                </a:moveTo>
                <a:lnTo>
                  <a:pt x="5619754" y="0"/>
                </a:lnTo>
                <a:cubicBezTo>
                  <a:pt x="5654822" y="0"/>
                  <a:pt x="5683250" y="28428"/>
                  <a:pt x="5683250" y="63496"/>
                </a:cubicBezTo>
                <a:lnTo>
                  <a:pt x="5683250" y="904879"/>
                </a:lnTo>
                <a:cubicBezTo>
                  <a:pt x="5683250" y="939947"/>
                  <a:pt x="5654822" y="968375"/>
                  <a:pt x="5619754" y="968375"/>
                </a:cubicBezTo>
                <a:lnTo>
                  <a:pt x="63496" y="968375"/>
                </a:lnTo>
                <a:cubicBezTo>
                  <a:pt x="28428" y="968375"/>
                  <a:pt x="0" y="939947"/>
                  <a:pt x="0" y="904879"/>
                </a:cubicBezTo>
                <a:lnTo>
                  <a:pt x="0" y="63496"/>
                </a:lnTo>
                <a:cubicBezTo>
                  <a:pt x="0" y="28452"/>
                  <a:pt x="28452" y="0"/>
                  <a:pt x="63496" y="0"/>
                </a:cubicBezTo>
                <a:close/>
              </a:path>
            </a:pathLst>
          </a:custGeom>
          <a:solidFill>
            <a:srgbClr val="C8963E">
              <a:alpha val="10196"/>
            </a:srgbClr>
          </a:solidFill>
          <a:ln w="25400">
            <a:solidFill>
              <a:srgbClr val="C8963E"/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6365875" y="5750719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108979" y="142875"/>
                </a:moveTo>
                <a:cubicBezTo>
                  <a:pt x="111696" y="134578"/>
                  <a:pt x="117128" y="127062"/>
                  <a:pt x="123267" y="120588"/>
                </a:cubicBezTo>
                <a:cubicBezTo>
                  <a:pt x="135434" y="107789"/>
                  <a:pt x="142875" y="90488"/>
                  <a:pt x="142875" y="71438"/>
                </a:cubicBezTo>
                <a:cubicBezTo>
                  <a:pt x="142875" y="31998"/>
                  <a:pt x="110877" y="0"/>
                  <a:pt x="71437" y="0"/>
                </a:cubicBezTo>
                <a:cubicBezTo>
                  <a:pt x="31998" y="0"/>
                  <a:pt x="0" y="31998"/>
                  <a:pt x="0" y="71438"/>
                </a:cubicBezTo>
                <a:cubicBezTo>
                  <a:pt x="0" y="90488"/>
                  <a:pt x="7441" y="107789"/>
                  <a:pt x="19608" y="120588"/>
                </a:cubicBezTo>
                <a:cubicBezTo>
                  <a:pt x="25747" y="127062"/>
                  <a:pt x="31217" y="134578"/>
                  <a:pt x="33896" y="142875"/>
                </a:cubicBezTo>
                <a:lnTo>
                  <a:pt x="108942" y="142875"/>
                </a:lnTo>
                <a:close/>
                <a:moveTo>
                  <a:pt x="107156" y="160734"/>
                </a:moveTo>
                <a:lnTo>
                  <a:pt x="35719" y="160734"/>
                </a:lnTo>
                <a:lnTo>
                  <a:pt x="35719" y="166688"/>
                </a:lnTo>
                <a:cubicBezTo>
                  <a:pt x="35719" y="183133"/>
                  <a:pt x="49039" y="196453"/>
                  <a:pt x="65484" y="196453"/>
                </a:cubicBezTo>
                <a:lnTo>
                  <a:pt x="77391" y="196453"/>
                </a:lnTo>
                <a:cubicBezTo>
                  <a:pt x="93836" y="196453"/>
                  <a:pt x="107156" y="183133"/>
                  <a:pt x="107156" y="166688"/>
                </a:cubicBezTo>
                <a:lnTo>
                  <a:pt x="107156" y="160734"/>
                </a:lnTo>
                <a:close/>
                <a:moveTo>
                  <a:pt x="68461" y="41672"/>
                </a:moveTo>
                <a:cubicBezTo>
                  <a:pt x="53653" y="41672"/>
                  <a:pt x="41672" y="53653"/>
                  <a:pt x="41672" y="68461"/>
                </a:cubicBezTo>
                <a:cubicBezTo>
                  <a:pt x="41672" y="73409"/>
                  <a:pt x="37691" y="77391"/>
                  <a:pt x="32742" y="77391"/>
                </a:cubicBezTo>
                <a:cubicBezTo>
                  <a:pt x="27794" y="77391"/>
                  <a:pt x="23812" y="73409"/>
                  <a:pt x="23812" y="68461"/>
                </a:cubicBezTo>
                <a:cubicBezTo>
                  <a:pt x="23812" y="43793"/>
                  <a:pt x="43793" y="23812"/>
                  <a:pt x="68461" y="23812"/>
                </a:cubicBezTo>
                <a:cubicBezTo>
                  <a:pt x="73409" y="23812"/>
                  <a:pt x="77391" y="27794"/>
                  <a:pt x="77391" y="32742"/>
                </a:cubicBezTo>
                <a:cubicBezTo>
                  <a:pt x="77391" y="37691"/>
                  <a:pt x="73409" y="41672"/>
                  <a:pt x="68461" y="41672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52" name="Text 50"/>
          <p:cNvSpPr/>
          <p:nvPr/>
        </p:nvSpPr>
        <p:spPr>
          <a:xfrm>
            <a:off x="6651625" y="5734844"/>
            <a:ext cx="920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Critical Insight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318250" y="6020594"/>
            <a:ext cx="5476875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Both KM and unadjusted Cox models are </a:t>
            </a:r>
            <a:pPr>
              <a:lnSpc>
                <a:spcPct val="140000"/>
              </a:lnSpc>
            </a:pPr>
            <a:r>
              <a:rPr lang="en-US" sz="10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unsuitable</a:t>
            </a:r>
            <a:pPr>
              <a:lnSpc>
                <a:spcPct val="14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under treatment-dependent censoring, producing systematically biased estimates that could lead to incorrect clinical decisions.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8F9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20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spc="100" kern="0" dirty="0">
                <a:solidFill>
                  <a:srgbClr val="C8963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COPULA-BASED CORRECTION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71500"/>
            <a:ext cx="11723688" cy="4206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625" b="1" dirty="0">
                <a:solidFill>
                  <a:srgbClr val="2C3E50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Copula-Graphic Estimator: Bias Correction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33375" y="1115219"/>
            <a:ext cx="5111750" cy="3865563"/>
          </a:xfrm>
          <a:custGeom>
            <a:avLst/>
            <a:gdLst/>
            <a:ahLst/>
            <a:cxnLst/>
            <a:rect l="l" t="t" r="r" b="b"/>
            <a:pathLst>
              <a:path w="5111750" h="3865563">
                <a:moveTo>
                  <a:pt x="31750" y="0"/>
                </a:moveTo>
                <a:lnTo>
                  <a:pt x="5048239" y="0"/>
                </a:lnTo>
                <a:cubicBezTo>
                  <a:pt x="5083315" y="0"/>
                  <a:pt x="5111750" y="28435"/>
                  <a:pt x="5111750" y="63511"/>
                </a:cubicBezTo>
                <a:lnTo>
                  <a:pt x="5111750" y="3802051"/>
                </a:lnTo>
                <a:cubicBezTo>
                  <a:pt x="5111750" y="3837128"/>
                  <a:pt x="5083315" y="3865562"/>
                  <a:pt x="5048239" y="3865563"/>
                </a:cubicBezTo>
                <a:lnTo>
                  <a:pt x="31750" y="3865563"/>
                </a:lnTo>
                <a:cubicBezTo>
                  <a:pt x="14227" y="3865563"/>
                  <a:pt x="0" y="3851336"/>
                  <a:pt x="0" y="3833812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47625" dist="31750" dir="540000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333375" y="1115219"/>
            <a:ext cx="31750" cy="3865563"/>
          </a:xfrm>
          <a:custGeom>
            <a:avLst/>
            <a:gdLst/>
            <a:ahLst/>
            <a:cxnLst/>
            <a:rect l="l" t="t" r="r" b="b"/>
            <a:pathLst>
              <a:path w="31750" h="3865563">
                <a:moveTo>
                  <a:pt x="31750" y="0"/>
                </a:moveTo>
                <a:lnTo>
                  <a:pt x="31750" y="0"/>
                </a:lnTo>
                <a:lnTo>
                  <a:pt x="31750" y="3865563"/>
                </a:lnTo>
                <a:lnTo>
                  <a:pt x="31750" y="3865563"/>
                </a:lnTo>
                <a:cubicBezTo>
                  <a:pt x="14227" y="3865563"/>
                  <a:pt x="0" y="3851336"/>
                  <a:pt x="0" y="3833812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6" name="Shape 4"/>
          <p:cNvSpPr/>
          <p:nvPr/>
        </p:nvSpPr>
        <p:spPr>
          <a:xfrm>
            <a:off x="508000" y="1305719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54744" y="78321"/>
                </a:moveTo>
                <a:cubicBezTo>
                  <a:pt x="159283" y="77093"/>
                  <a:pt x="164046" y="79251"/>
                  <a:pt x="166092" y="83455"/>
                </a:cubicBezTo>
                <a:lnTo>
                  <a:pt x="173013" y="97445"/>
                </a:lnTo>
                <a:cubicBezTo>
                  <a:pt x="176845" y="97966"/>
                  <a:pt x="180603" y="99008"/>
                  <a:pt x="184138" y="100459"/>
                </a:cubicBezTo>
                <a:lnTo>
                  <a:pt x="197160" y="91790"/>
                </a:lnTo>
                <a:cubicBezTo>
                  <a:pt x="201067" y="89185"/>
                  <a:pt x="206239" y="89706"/>
                  <a:pt x="209550" y="93018"/>
                </a:cubicBezTo>
                <a:lnTo>
                  <a:pt x="216694" y="100161"/>
                </a:lnTo>
                <a:cubicBezTo>
                  <a:pt x="220005" y="103473"/>
                  <a:pt x="220526" y="108682"/>
                  <a:pt x="217922" y="112551"/>
                </a:cubicBezTo>
                <a:lnTo>
                  <a:pt x="209252" y="125537"/>
                </a:lnTo>
                <a:cubicBezTo>
                  <a:pt x="209959" y="127285"/>
                  <a:pt x="210592" y="129108"/>
                  <a:pt x="211113" y="131006"/>
                </a:cubicBezTo>
                <a:cubicBezTo>
                  <a:pt x="211634" y="132904"/>
                  <a:pt x="211968" y="134764"/>
                  <a:pt x="212229" y="136661"/>
                </a:cubicBezTo>
                <a:lnTo>
                  <a:pt x="226256" y="143582"/>
                </a:lnTo>
                <a:cubicBezTo>
                  <a:pt x="230460" y="145666"/>
                  <a:pt x="232618" y="150428"/>
                  <a:pt x="231391" y="154930"/>
                </a:cubicBezTo>
                <a:lnTo>
                  <a:pt x="228786" y="164678"/>
                </a:lnTo>
                <a:cubicBezTo>
                  <a:pt x="227558" y="169180"/>
                  <a:pt x="223354" y="172231"/>
                  <a:pt x="218666" y="171934"/>
                </a:cubicBezTo>
                <a:lnTo>
                  <a:pt x="203039" y="170929"/>
                </a:lnTo>
                <a:cubicBezTo>
                  <a:pt x="200695" y="173943"/>
                  <a:pt x="197979" y="176733"/>
                  <a:pt x="194890" y="179115"/>
                </a:cubicBezTo>
                <a:lnTo>
                  <a:pt x="195895" y="194704"/>
                </a:lnTo>
                <a:cubicBezTo>
                  <a:pt x="196193" y="199392"/>
                  <a:pt x="193142" y="203634"/>
                  <a:pt x="188640" y="204825"/>
                </a:cubicBezTo>
                <a:lnTo>
                  <a:pt x="178891" y="207429"/>
                </a:lnTo>
                <a:cubicBezTo>
                  <a:pt x="174352" y="208657"/>
                  <a:pt x="169627" y="206499"/>
                  <a:pt x="167543" y="202295"/>
                </a:cubicBezTo>
                <a:lnTo>
                  <a:pt x="160623" y="188305"/>
                </a:lnTo>
                <a:cubicBezTo>
                  <a:pt x="156790" y="187784"/>
                  <a:pt x="153033" y="186742"/>
                  <a:pt x="149498" y="185291"/>
                </a:cubicBezTo>
                <a:lnTo>
                  <a:pt x="136475" y="193960"/>
                </a:lnTo>
                <a:cubicBezTo>
                  <a:pt x="132569" y="196565"/>
                  <a:pt x="127397" y="196044"/>
                  <a:pt x="124085" y="192732"/>
                </a:cubicBezTo>
                <a:lnTo>
                  <a:pt x="116942" y="185589"/>
                </a:lnTo>
                <a:cubicBezTo>
                  <a:pt x="113630" y="182277"/>
                  <a:pt x="113109" y="177105"/>
                  <a:pt x="115714" y="173199"/>
                </a:cubicBezTo>
                <a:lnTo>
                  <a:pt x="124383" y="160176"/>
                </a:lnTo>
                <a:cubicBezTo>
                  <a:pt x="123676" y="158428"/>
                  <a:pt x="123044" y="156604"/>
                  <a:pt x="122523" y="154707"/>
                </a:cubicBezTo>
                <a:cubicBezTo>
                  <a:pt x="122002" y="152809"/>
                  <a:pt x="121667" y="150912"/>
                  <a:pt x="121407" y="149051"/>
                </a:cubicBezTo>
                <a:lnTo>
                  <a:pt x="107379" y="142131"/>
                </a:lnTo>
                <a:cubicBezTo>
                  <a:pt x="103175" y="140047"/>
                  <a:pt x="101054" y="135285"/>
                  <a:pt x="102245" y="130783"/>
                </a:cubicBezTo>
                <a:lnTo>
                  <a:pt x="104849" y="121034"/>
                </a:lnTo>
                <a:cubicBezTo>
                  <a:pt x="106077" y="116532"/>
                  <a:pt x="110282" y="113481"/>
                  <a:pt x="114970" y="113779"/>
                </a:cubicBezTo>
                <a:lnTo>
                  <a:pt x="130559" y="114784"/>
                </a:lnTo>
                <a:cubicBezTo>
                  <a:pt x="132904" y="111770"/>
                  <a:pt x="135620" y="108979"/>
                  <a:pt x="138708" y="106598"/>
                </a:cubicBezTo>
                <a:lnTo>
                  <a:pt x="137703" y="91046"/>
                </a:lnTo>
                <a:cubicBezTo>
                  <a:pt x="137406" y="86358"/>
                  <a:pt x="140457" y="82116"/>
                  <a:pt x="144959" y="80925"/>
                </a:cubicBezTo>
                <a:lnTo>
                  <a:pt x="154707" y="78321"/>
                </a:lnTo>
                <a:close/>
                <a:moveTo>
                  <a:pt x="166836" y="126504"/>
                </a:moveTo>
                <a:cubicBezTo>
                  <a:pt x="157801" y="126514"/>
                  <a:pt x="150474" y="133858"/>
                  <a:pt x="150484" y="142894"/>
                </a:cubicBezTo>
                <a:cubicBezTo>
                  <a:pt x="150494" y="151929"/>
                  <a:pt x="157838" y="159256"/>
                  <a:pt x="166874" y="159246"/>
                </a:cubicBezTo>
                <a:cubicBezTo>
                  <a:pt x="175909" y="159236"/>
                  <a:pt x="183236" y="151892"/>
                  <a:pt x="183226" y="142856"/>
                </a:cubicBezTo>
                <a:cubicBezTo>
                  <a:pt x="183216" y="133821"/>
                  <a:pt x="175872" y="126494"/>
                  <a:pt x="166836" y="126504"/>
                </a:cubicBezTo>
                <a:close/>
                <a:moveTo>
                  <a:pt x="83679" y="-16929"/>
                </a:moveTo>
                <a:lnTo>
                  <a:pt x="93427" y="-14325"/>
                </a:lnTo>
                <a:cubicBezTo>
                  <a:pt x="97929" y="-13097"/>
                  <a:pt x="100980" y="-8855"/>
                  <a:pt x="100682" y="-4204"/>
                </a:cubicBezTo>
                <a:lnTo>
                  <a:pt x="99678" y="11348"/>
                </a:lnTo>
                <a:cubicBezTo>
                  <a:pt x="102766" y="13729"/>
                  <a:pt x="105482" y="16483"/>
                  <a:pt x="107826" y="19534"/>
                </a:cubicBezTo>
                <a:lnTo>
                  <a:pt x="123453" y="18529"/>
                </a:lnTo>
                <a:cubicBezTo>
                  <a:pt x="128104" y="18231"/>
                  <a:pt x="132345" y="21282"/>
                  <a:pt x="133573" y="25784"/>
                </a:cubicBezTo>
                <a:lnTo>
                  <a:pt x="136178" y="35533"/>
                </a:lnTo>
                <a:cubicBezTo>
                  <a:pt x="137368" y="40035"/>
                  <a:pt x="135248" y="44797"/>
                  <a:pt x="131043" y="46881"/>
                </a:cubicBezTo>
                <a:lnTo>
                  <a:pt x="117016" y="53801"/>
                </a:lnTo>
                <a:cubicBezTo>
                  <a:pt x="116756" y="55699"/>
                  <a:pt x="116384" y="57596"/>
                  <a:pt x="115900" y="59457"/>
                </a:cubicBezTo>
                <a:cubicBezTo>
                  <a:pt x="115416" y="61317"/>
                  <a:pt x="114746" y="63178"/>
                  <a:pt x="114040" y="64926"/>
                </a:cubicBezTo>
                <a:lnTo>
                  <a:pt x="122709" y="77949"/>
                </a:lnTo>
                <a:cubicBezTo>
                  <a:pt x="125313" y="81855"/>
                  <a:pt x="124792" y="87027"/>
                  <a:pt x="121481" y="90339"/>
                </a:cubicBezTo>
                <a:lnTo>
                  <a:pt x="114337" y="97482"/>
                </a:lnTo>
                <a:cubicBezTo>
                  <a:pt x="111026" y="100794"/>
                  <a:pt x="105854" y="101315"/>
                  <a:pt x="101947" y="98710"/>
                </a:cubicBezTo>
                <a:lnTo>
                  <a:pt x="88925" y="90041"/>
                </a:lnTo>
                <a:cubicBezTo>
                  <a:pt x="85390" y="91492"/>
                  <a:pt x="81632" y="92534"/>
                  <a:pt x="77800" y="93055"/>
                </a:cubicBezTo>
                <a:lnTo>
                  <a:pt x="70879" y="107045"/>
                </a:lnTo>
                <a:cubicBezTo>
                  <a:pt x="68796" y="111249"/>
                  <a:pt x="64033" y="113370"/>
                  <a:pt x="59531" y="112179"/>
                </a:cubicBezTo>
                <a:lnTo>
                  <a:pt x="49783" y="109575"/>
                </a:lnTo>
                <a:cubicBezTo>
                  <a:pt x="45244" y="108347"/>
                  <a:pt x="42230" y="104105"/>
                  <a:pt x="42528" y="99454"/>
                </a:cubicBezTo>
                <a:lnTo>
                  <a:pt x="43532" y="83865"/>
                </a:lnTo>
                <a:cubicBezTo>
                  <a:pt x="40444" y="81483"/>
                  <a:pt x="37728" y="78730"/>
                  <a:pt x="35384" y="75679"/>
                </a:cubicBezTo>
                <a:lnTo>
                  <a:pt x="19757" y="76684"/>
                </a:lnTo>
                <a:cubicBezTo>
                  <a:pt x="15106" y="76981"/>
                  <a:pt x="10864" y="73930"/>
                  <a:pt x="9637" y="69428"/>
                </a:cubicBezTo>
                <a:lnTo>
                  <a:pt x="7032" y="59680"/>
                </a:lnTo>
                <a:cubicBezTo>
                  <a:pt x="5842" y="55178"/>
                  <a:pt x="7962" y="50416"/>
                  <a:pt x="12167" y="48332"/>
                </a:cubicBezTo>
                <a:lnTo>
                  <a:pt x="26194" y="41411"/>
                </a:lnTo>
                <a:cubicBezTo>
                  <a:pt x="26454" y="39514"/>
                  <a:pt x="26826" y="37654"/>
                  <a:pt x="27310" y="35756"/>
                </a:cubicBezTo>
                <a:cubicBezTo>
                  <a:pt x="27831" y="33858"/>
                  <a:pt x="28426" y="32035"/>
                  <a:pt x="29170" y="30287"/>
                </a:cubicBezTo>
                <a:lnTo>
                  <a:pt x="20501" y="17301"/>
                </a:lnTo>
                <a:cubicBezTo>
                  <a:pt x="17897" y="13395"/>
                  <a:pt x="18417" y="8223"/>
                  <a:pt x="21729" y="4911"/>
                </a:cubicBezTo>
                <a:lnTo>
                  <a:pt x="28873" y="-2232"/>
                </a:lnTo>
                <a:cubicBezTo>
                  <a:pt x="32184" y="-5544"/>
                  <a:pt x="37356" y="-6065"/>
                  <a:pt x="41263" y="-3460"/>
                </a:cubicBezTo>
                <a:lnTo>
                  <a:pt x="54285" y="5209"/>
                </a:lnTo>
                <a:cubicBezTo>
                  <a:pt x="57820" y="3758"/>
                  <a:pt x="61578" y="2716"/>
                  <a:pt x="65410" y="2195"/>
                </a:cubicBezTo>
                <a:lnTo>
                  <a:pt x="72330" y="-11795"/>
                </a:lnTo>
                <a:cubicBezTo>
                  <a:pt x="74414" y="-15999"/>
                  <a:pt x="79139" y="-18120"/>
                  <a:pt x="83679" y="-16929"/>
                </a:cubicBezTo>
                <a:close/>
                <a:moveTo>
                  <a:pt x="71586" y="31254"/>
                </a:moveTo>
                <a:cubicBezTo>
                  <a:pt x="62551" y="31254"/>
                  <a:pt x="55215" y="38590"/>
                  <a:pt x="55215" y="47625"/>
                </a:cubicBezTo>
                <a:cubicBezTo>
                  <a:pt x="55215" y="56660"/>
                  <a:pt x="62551" y="63996"/>
                  <a:pt x="71586" y="63996"/>
                </a:cubicBezTo>
                <a:cubicBezTo>
                  <a:pt x="80622" y="63996"/>
                  <a:pt x="87957" y="56660"/>
                  <a:pt x="87957" y="47625"/>
                </a:cubicBezTo>
                <a:cubicBezTo>
                  <a:pt x="87957" y="38590"/>
                  <a:pt x="80622" y="31254"/>
                  <a:pt x="71586" y="31254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7" name="Text 5"/>
          <p:cNvSpPr/>
          <p:nvPr/>
        </p:nvSpPr>
        <p:spPr>
          <a:xfrm>
            <a:off x="746125" y="1273969"/>
            <a:ext cx="4635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CG Estimator Approach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08000" y="1654969"/>
            <a:ext cx="4849813" cy="4683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25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</a:t>
            </a:r>
            <a:pPr>
              <a:lnSpc>
                <a:spcPct val="140000"/>
              </a:lnSpc>
            </a:pPr>
            <a:r>
              <a:rPr lang="en-US" sz="1125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Copula-Graphic (CG) estimator</a:t>
            </a:r>
            <a:pPr>
              <a:lnSpc>
                <a:spcPct val="140000"/>
              </a:lnSpc>
            </a:pPr>
            <a:r>
              <a:rPr lang="en-US" sz="1125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adjusts the Kaplan-Meier estimator by incorporating a specified copula to account for dependent censoring.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08000" y="2246313"/>
            <a:ext cx="4778375" cy="793750"/>
          </a:xfrm>
          <a:custGeom>
            <a:avLst/>
            <a:gdLst/>
            <a:ahLst/>
            <a:cxnLst/>
            <a:rect l="l" t="t" r="r" b="b"/>
            <a:pathLst>
              <a:path w="4778375" h="793750">
                <a:moveTo>
                  <a:pt x="63500" y="0"/>
                </a:moveTo>
                <a:lnTo>
                  <a:pt x="4714875" y="0"/>
                </a:lnTo>
                <a:cubicBezTo>
                  <a:pt x="4749922" y="0"/>
                  <a:pt x="4778375" y="28453"/>
                  <a:pt x="4778375" y="63500"/>
                </a:cubicBezTo>
                <a:lnTo>
                  <a:pt x="4778375" y="730250"/>
                </a:lnTo>
                <a:cubicBezTo>
                  <a:pt x="4778375" y="765297"/>
                  <a:pt x="4749922" y="793750"/>
                  <a:pt x="4714875" y="793750"/>
                </a:cubicBezTo>
                <a:lnTo>
                  <a:pt x="63500" y="793750"/>
                </a:lnTo>
                <a:cubicBezTo>
                  <a:pt x="28453" y="793750"/>
                  <a:pt x="0" y="765297"/>
                  <a:pt x="0" y="73025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2C3E50">
              <a:alpha val="5098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603250" y="2341563"/>
            <a:ext cx="4651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How It Works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03250" y="2563813"/>
            <a:ext cx="46513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Re-weights the risk set based on the copula's dependence parameter, correcting for the dependency between event and censoring times.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08000" y="3135313"/>
            <a:ext cx="4778375" cy="793750"/>
          </a:xfrm>
          <a:custGeom>
            <a:avLst/>
            <a:gdLst/>
            <a:ahLst/>
            <a:cxnLst/>
            <a:rect l="l" t="t" r="r" b="b"/>
            <a:pathLst>
              <a:path w="4778375" h="793750">
                <a:moveTo>
                  <a:pt x="63500" y="0"/>
                </a:moveTo>
                <a:lnTo>
                  <a:pt x="4714875" y="0"/>
                </a:lnTo>
                <a:cubicBezTo>
                  <a:pt x="4749922" y="0"/>
                  <a:pt x="4778375" y="28453"/>
                  <a:pt x="4778375" y="63500"/>
                </a:cubicBezTo>
                <a:lnTo>
                  <a:pt x="4778375" y="730250"/>
                </a:lnTo>
                <a:cubicBezTo>
                  <a:pt x="4778375" y="765297"/>
                  <a:pt x="4749922" y="793750"/>
                  <a:pt x="4714875" y="793750"/>
                </a:cubicBezTo>
                <a:lnTo>
                  <a:pt x="63500" y="793750"/>
                </a:lnTo>
                <a:cubicBezTo>
                  <a:pt x="28453" y="793750"/>
                  <a:pt x="0" y="765297"/>
                  <a:pt x="0" y="73025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C8963E">
              <a:alpha val="10196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603250" y="3230563"/>
            <a:ext cx="4651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Optimization Strategy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03250" y="3452813"/>
            <a:ext cx="465137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Kendall's </a:t>
            </a:r>
            <a:pPr>
              <a:lnSpc>
                <a:spcPct val="130000"/>
              </a:lnSpc>
            </a:pPr>
            <a:r>
              <a:rPr lang="en-US" sz="10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τ = 0.37</a:t>
            </a:r>
            <a:pPr>
              <a:lnSpc>
                <a:spcPct val="13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was identified as optimal through sensitivity analysis, minimizing bias and MSE at t=10.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08000" y="4024313"/>
            <a:ext cx="4778375" cy="801688"/>
          </a:xfrm>
          <a:custGeom>
            <a:avLst/>
            <a:gdLst/>
            <a:ahLst/>
            <a:cxnLst/>
            <a:rect l="l" t="t" r="r" b="b"/>
            <a:pathLst>
              <a:path w="4778375" h="801688">
                <a:moveTo>
                  <a:pt x="63502" y="0"/>
                </a:moveTo>
                <a:lnTo>
                  <a:pt x="4714873" y="0"/>
                </a:lnTo>
                <a:cubicBezTo>
                  <a:pt x="4749944" y="0"/>
                  <a:pt x="4778375" y="28431"/>
                  <a:pt x="4778375" y="63502"/>
                </a:cubicBezTo>
                <a:lnTo>
                  <a:pt x="4778375" y="738186"/>
                </a:lnTo>
                <a:cubicBezTo>
                  <a:pt x="4778375" y="773257"/>
                  <a:pt x="4749944" y="801687"/>
                  <a:pt x="4714873" y="801688"/>
                </a:cubicBezTo>
                <a:lnTo>
                  <a:pt x="63502" y="801688"/>
                </a:lnTo>
                <a:cubicBezTo>
                  <a:pt x="28431" y="801688"/>
                  <a:pt x="0" y="773257"/>
                  <a:pt x="0" y="738186"/>
                </a:cubicBezTo>
                <a:lnTo>
                  <a:pt x="0" y="63502"/>
                </a:lnTo>
                <a:cubicBezTo>
                  <a:pt x="0" y="28431"/>
                  <a:pt x="28431" y="0"/>
                  <a:pt x="63502" y="0"/>
                </a:cubicBezTo>
                <a:close/>
              </a:path>
            </a:pathLst>
          </a:custGeom>
          <a:solidFill>
            <a:srgbClr val="5D737E">
              <a:alpha val="10196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603250" y="4119562"/>
            <a:ext cx="4651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Implementation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03250" y="4341813"/>
            <a:ext cx="4651375" cy="3889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 package </a:t>
            </a:r>
            <a:pPr>
              <a:lnSpc>
                <a:spcPct val="130000"/>
              </a:lnSpc>
            </a:pPr>
            <a:r>
              <a:rPr lang="en-US" sz="1000" dirty="0">
                <a:solidFill>
                  <a:srgbClr val="21252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compound.Cox</a:t>
            </a:r>
            <a:pPr>
              <a:lnSpc>
                <a:spcPct val="13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with bootstrap confidence intervals (R=2000) for uncertainty quantification.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17500" y="5109107"/>
            <a:ext cx="5127625" cy="1619250"/>
          </a:xfrm>
          <a:custGeom>
            <a:avLst/>
            <a:gdLst/>
            <a:ahLst/>
            <a:cxnLst/>
            <a:rect l="l" t="t" r="r" b="b"/>
            <a:pathLst>
              <a:path w="5127625" h="1619250">
                <a:moveTo>
                  <a:pt x="63507" y="0"/>
                </a:moveTo>
                <a:lnTo>
                  <a:pt x="5064118" y="0"/>
                </a:lnTo>
                <a:cubicBezTo>
                  <a:pt x="5099192" y="0"/>
                  <a:pt x="5127625" y="28433"/>
                  <a:pt x="5127625" y="63507"/>
                </a:cubicBezTo>
                <a:lnTo>
                  <a:pt x="5127625" y="1555743"/>
                </a:lnTo>
                <a:cubicBezTo>
                  <a:pt x="5127625" y="1590817"/>
                  <a:pt x="5099192" y="1619250"/>
                  <a:pt x="5064118" y="1619250"/>
                </a:cubicBezTo>
                <a:lnTo>
                  <a:pt x="63507" y="1619250"/>
                </a:lnTo>
                <a:cubicBezTo>
                  <a:pt x="28433" y="1619250"/>
                  <a:pt x="0" y="1590817"/>
                  <a:pt x="0" y="1555743"/>
                </a:cubicBezTo>
                <a:lnTo>
                  <a:pt x="0" y="63507"/>
                </a:lnTo>
                <a:cubicBezTo>
                  <a:pt x="0" y="28457"/>
                  <a:pt x="28457" y="0"/>
                  <a:pt x="63507" y="0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19" name="Text 17"/>
          <p:cNvSpPr/>
          <p:nvPr/>
        </p:nvSpPr>
        <p:spPr>
          <a:xfrm>
            <a:off x="476250" y="5267857"/>
            <a:ext cx="48895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C8963E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Performance Metrics at t=10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76250" y="5585357"/>
            <a:ext cx="2341563" cy="666750"/>
          </a:xfrm>
          <a:custGeom>
            <a:avLst/>
            <a:gdLst/>
            <a:ahLst/>
            <a:cxnLst/>
            <a:rect l="l" t="t" r="r" b="b"/>
            <a:pathLst>
              <a:path w="2341563" h="666750">
                <a:moveTo>
                  <a:pt x="63501" y="0"/>
                </a:moveTo>
                <a:lnTo>
                  <a:pt x="2278061" y="0"/>
                </a:lnTo>
                <a:cubicBezTo>
                  <a:pt x="2313132" y="0"/>
                  <a:pt x="2341563" y="28430"/>
                  <a:pt x="2341563" y="63501"/>
                </a:cubicBezTo>
                <a:lnTo>
                  <a:pt x="2341563" y="603249"/>
                </a:lnTo>
                <a:cubicBezTo>
                  <a:pt x="2341563" y="638320"/>
                  <a:pt x="2313132" y="666750"/>
                  <a:pt x="2278061" y="666750"/>
                </a:cubicBezTo>
                <a:lnTo>
                  <a:pt x="63501" y="666750"/>
                </a:lnTo>
                <a:cubicBezTo>
                  <a:pt x="28430" y="666750"/>
                  <a:pt x="0" y="638320"/>
                  <a:pt x="0" y="60324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E9ECEF">
              <a:alpha val="10196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543719" y="5680607"/>
            <a:ext cx="2206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E9ECEF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CG Bias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511969" y="5871107"/>
            <a:ext cx="2270125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75" b="1" dirty="0">
                <a:solidFill>
                  <a:srgbClr val="C8963E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0.0001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2945557" y="5585357"/>
            <a:ext cx="2341563" cy="666750"/>
          </a:xfrm>
          <a:custGeom>
            <a:avLst/>
            <a:gdLst/>
            <a:ahLst/>
            <a:cxnLst/>
            <a:rect l="l" t="t" r="r" b="b"/>
            <a:pathLst>
              <a:path w="2341563" h="666750">
                <a:moveTo>
                  <a:pt x="63501" y="0"/>
                </a:moveTo>
                <a:lnTo>
                  <a:pt x="2278061" y="0"/>
                </a:lnTo>
                <a:cubicBezTo>
                  <a:pt x="2313132" y="0"/>
                  <a:pt x="2341563" y="28430"/>
                  <a:pt x="2341563" y="63501"/>
                </a:cubicBezTo>
                <a:lnTo>
                  <a:pt x="2341563" y="603249"/>
                </a:lnTo>
                <a:cubicBezTo>
                  <a:pt x="2341563" y="638320"/>
                  <a:pt x="2313132" y="666750"/>
                  <a:pt x="2278061" y="666750"/>
                </a:cubicBezTo>
                <a:lnTo>
                  <a:pt x="63501" y="666750"/>
                </a:lnTo>
                <a:cubicBezTo>
                  <a:pt x="28430" y="666750"/>
                  <a:pt x="0" y="638320"/>
                  <a:pt x="0" y="60324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E9ECEF">
              <a:alpha val="10196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3013025" y="5680607"/>
            <a:ext cx="2206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E9ECEF">
                    <a:alpha val="8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KM Bias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2981275" y="5871107"/>
            <a:ext cx="2270125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75" b="1" dirty="0">
                <a:solidFill>
                  <a:srgbClr val="E9ECEF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0.1434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40531" y="6347357"/>
            <a:ext cx="4881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25" b="1" dirty="0">
                <a:solidFill>
                  <a:srgbClr val="C8963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99.9% bias reduction</a:t>
            </a:r>
            <a:pPr algn="ctr">
              <a:lnSpc>
                <a:spcPct val="130000"/>
              </a:lnSpc>
            </a:pPr>
            <a:r>
              <a:rPr lang="en-US" sz="1125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compared to KM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621321" y="1115219"/>
            <a:ext cx="6254750" cy="4500563"/>
          </a:xfrm>
          <a:custGeom>
            <a:avLst/>
            <a:gdLst/>
            <a:ahLst/>
            <a:cxnLst/>
            <a:rect l="l" t="t" r="r" b="b"/>
            <a:pathLst>
              <a:path w="6254750" h="4500563">
                <a:moveTo>
                  <a:pt x="31750" y="0"/>
                </a:moveTo>
                <a:lnTo>
                  <a:pt x="6191247" y="0"/>
                </a:lnTo>
                <a:cubicBezTo>
                  <a:pt x="6226319" y="0"/>
                  <a:pt x="6254750" y="28431"/>
                  <a:pt x="6254750" y="63503"/>
                </a:cubicBezTo>
                <a:lnTo>
                  <a:pt x="6254750" y="4437060"/>
                </a:lnTo>
                <a:cubicBezTo>
                  <a:pt x="6254750" y="4472131"/>
                  <a:pt x="6226319" y="4500562"/>
                  <a:pt x="6191247" y="4500563"/>
                </a:cubicBezTo>
                <a:lnTo>
                  <a:pt x="31750" y="4500563"/>
                </a:lnTo>
                <a:cubicBezTo>
                  <a:pt x="14227" y="4500563"/>
                  <a:pt x="0" y="4486336"/>
                  <a:pt x="0" y="4468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47625" dist="31750" dir="5400000">
              <a:srgbClr val="000000">
                <a:alpha val="10196"/>
              </a:srgbClr>
            </a:outerShdw>
          </a:effectLst>
        </p:spPr>
      </p:sp>
      <p:sp>
        <p:nvSpPr>
          <p:cNvPr id="28" name="Shape 26"/>
          <p:cNvSpPr/>
          <p:nvPr/>
        </p:nvSpPr>
        <p:spPr>
          <a:xfrm>
            <a:off x="5621321" y="1115219"/>
            <a:ext cx="31750" cy="4500563"/>
          </a:xfrm>
          <a:custGeom>
            <a:avLst/>
            <a:gdLst/>
            <a:ahLst/>
            <a:cxnLst/>
            <a:rect l="l" t="t" r="r" b="b"/>
            <a:pathLst>
              <a:path w="31750" h="4500563">
                <a:moveTo>
                  <a:pt x="31750" y="0"/>
                </a:moveTo>
                <a:lnTo>
                  <a:pt x="31750" y="0"/>
                </a:lnTo>
                <a:lnTo>
                  <a:pt x="31750" y="4500563"/>
                </a:lnTo>
                <a:lnTo>
                  <a:pt x="31750" y="4500563"/>
                </a:lnTo>
                <a:cubicBezTo>
                  <a:pt x="14227" y="4500563"/>
                  <a:pt x="0" y="4486336"/>
                  <a:pt x="0" y="4468813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29" name="Shape 27"/>
          <p:cNvSpPr/>
          <p:nvPr/>
        </p:nvSpPr>
        <p:spPr>
          <a:xfrm>
            <a:off x="5819759" y="130571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30" name="Text 28"/>
          <p:cNvSpPr/>
          <p:nvPr/>
        </p:nvSpPr>
        <p:spPr>
          <a:xfrm>
            <a:off x="6034071" y="1273969"/>
            <a:ext cx="5778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CG Estimator Results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795946" y="1654969"/>
            <a:ext cx="5921375" cy="698500"/>
          </a:xfrm>
          <a:custGeom>
            <a:avLst/>
            <a:gdLst/>
            <a:ahLst/>
            <a:cxnLst/>
            <a:rect l="l" t="t" r="r" b="b"/>
            <a:pathLst>
              <a:path w="5921375" h="698500">
                <a:moveTo>
                  <a:pt x="63501" y="0"/>
                </a:moveTo>
                <a:lnTo>
                  <a:pt x="5857874" y="0"/>
                </a:lnTo>
                <a:cubicBezTo>
                  <a:pt x="5892945" y="0"/>
                  <a:pt x="5921375" y="28430"/>
                  <a:pt x="5921375" y="63501"/>
                </a:cubicBezTo>
                <a:lnTo>
                  <a:pt x="5921375" y="634999"/>
                </a:lnTo>
                <a:cubicBezTo>
                  <a:pt x="5921375" y="670070"/>
                  <a:pt x="5892945" y="698500"/>
                  <a:pt x="5857874" y="698500"/>
                </a:cubicBezTo>
                <a:lnTo>
                  <a:pt x="63501" y="698500"/>
                </a:lnTo>
                <a:cubicBezTo>
                  <a:pt x="28430" y="698500"/>
                  <a:pt x="0" y="670070"/>
                  <a:pt x="0" y="634999"/>
                </a:cubicBezTo>
                <a:lnTo>
                  <a:pt x="0" y="63501"/>
                </a:lnTo>
                <a:cubicBezTo>
                  <a:pt x="0" y="28430"/>
                  <a:pt x="28430" y="0"/>
                  <a:pt x="63501" y="0"/>
                </a:cubicBezTo>
                <a:close/>
              </a:path>
            </a:pathLst>
          </a:custGeom>
          <a:solidFill>
            <a:srgbClr val="C8963E">
              <a:alpha val="10196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5895165" y="1781969"/>
            <a:ext cx="1881187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5D737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True S(10)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875321" y="1972469"/>
            <a:ext cx="19208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2C3E50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0.527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815461" y="1781969"/>
            <a:ext cx="1881187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5D737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CG Estimate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795617" y="1972469"/>
            <a:ext cx="19208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C8963E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0.527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9735840" y="1781969"/>
            <a:ext cx="1881187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5D737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KM Estimate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9715996" y="1972469"/>
            <a:ext cx="19208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5D737E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0.667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795946" y="2480469"/>
            <a:ext cx="5921375" cy="698500"/>
          </a:xfrm>
          <a:custGeom>
            <a:avLst/>
            <a:gdLst/>
            <a:ahLst/>
            <a:cxnLst/>
            <a:rect l="l" t="t" r="r" b="b"/>
            <a:pathLst>
              <a:path w="5921375" h="698500">
                <a:moveTo>
                  <a:pt x="63501" y="0"/>
                </a:moveTo>
                <a:lnTo>
                  <a:pt x="5857874" y="0"/>
                </a:lnTo>
                <a:cubicBezTo>
                  <a:pt x="5892945" y="0"/>
                  <a:pt x="5921375" y="28430"/>
                  <a:pt x="5921375" y="63501"/>
                </a:cubicBezTo>
                <a:lnTo>
                  <a:pt x="5921375" y="634999"/>
                </a:lnTo>
                <a:cubicBezTo>
                  <a:pt x="5921375" y="670070"/>
                  <a:pt x="5892945" y="698500"/>
                  <a:pt x="5857874" y="698500"/>
                </a:cubicBezTo>
                <a:lnTo>
                  <a:pt x="63501" y="698500"/>
                </a:lnTo>
                <a:cubicBezTo>
                  <a:pt x="28430" y="698500"/>
                  <a:pt x="0" y="670070"/>
                  <a:pt x="0" y="634999"/>
                </a:cubicBezTo>
                <a:lnTo>
                  <a:pt x="0" y="63501"/>
                </a:lnTo>
                <a:cubicBezTo>
                  <a:pt x="0" y="28430"/>
                  <a:pt x="28430" y="0"/>
                  <a:pt x="63501" y="0"/>
                </a:cubicBezTo>
                <a:close/>
              </a:path>
            </a:pathLst>
          </a:custGeom>
          <a:solidFill>
            <a:srgbClr val="2C3E50">
              <a:alpha val="5098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5891196" y="2575719"/>
            <a:ext cx="1222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CG 95% CI (Treatment)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0582011" y="2575719"/>
            <a:ext cx="1103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[-0.0369, 0.0398]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5891196" y="2829719"/>
            <a:ext cx="5730875" cy="63500"/>
          </a:xfrm>
          <a:custGeom>
            <a:avLst/>
            <a:gdLst/>
            <a:ahLst/>
            <a:cxnLst/>
            <a:rect l="l" t="t" r="r" b="b"/>
            <a:pathLst>
              <a:path w="5730875" h="63500">
                <a:moveTo>
                  <a:pt x="31750" y="0"/>
                </a:moveTo>
                <a:lnTo>
                  <a:pt x="5699125" y="0"/>
                </a:lnTo>
                <a:cubicBezTo>
                  <a:pt x="5716648" y="0"/>
                  <a:pt x="5730875" y="14227"/>
                  <a:pt x="5730875" y="31750"/>
                </a:cubicBezTo>
                <a:lnTo>
                  <a:pt x="5730875" y="31750"/>
                </a:lnTo>
                <a:cubicBezTo>
                  <a:pt x="5730875" y="49273"/>
                  <a:pt x="5716648" y="63500"/>
                  <a:pt x="5699125" y="63500"/>
                </a:cubicBezTo>
                <a:lnTo>
                  <a:pt x="31750" y="63500"/>
                </a:lnTo>
                <a:cubicBezTo>
                  <a:pt x="14227" y="63500"/>
                  <a:pt x="0" y="49273"/>
                  <a:pt x="0" y="31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E9ECEF"/>
          </a:solidFill>
          <a:ln/>
        </p:spPr>
      </p:sp>
      <p:sp>
        <p:nvSpPr>
          <p:cNvPr id="42" name="Shape 40"/>
          <p:cNvSpPr/>
          <p:nvPr/>
        </p:nvSpPr>
        <p:spPr>
          <a:xfrm>
            <a:off x="5891196" y="2829719"/>
            <a:ext cx="5445125" cy="63500"/>
          </a:xfrm>
          <a:custGeom>
            <a:avLst/>
            <a:gdLst/>
            <a:ahLst/>
            <a:cxnLst/>
            <a:rect l="l" t="t" r="r" b="b"/>
            <a:pathLst>
              <a:path w="5445125" h="63500">
                <a:moveTo>
                  <a:pt x="31750" y="0"/>
                </a:moveTo>
                <a:lnTo>
                  <a:pt x="5413375" y="0"/>
                </a:lnTo>
                <a:cubicBezTo>
                  <a:pt x="5430898" y="0"/>
                  <a:pt x="5445125" y="14227"/>
                  <a:pt x="5445125" y="31750"/>
                </a:cubicBezTo>
                <a:lnTo>
                  <a:pt x="5445125" y="31750"/>
                </a:lnTo>
                <a:cubicBezTo>
                  <a:pt x="5445125" y="49273"/>
                  <a:pt x="5430898" y="63500"/>
                  <a:pt x="5413375" y="63500"/>
                </a:cubicBezTo>
                <a:lnTo>
                  <a:pt x="31750" y="63500"/>
                </a:lnTo>
                <a:cubicBezTo>
                  <a:pt x="14227" y="63500"/>
                  <a:pt x="0" y="49273"/>
                  <a:pt x="0" y="31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43" name="Text 41"/>
          <p:cNvSpPr/>
          <p:nvPr/>
        </p:nvSpPr>
        <p:spPr>
          <a:xfrm>
            <a:off x="5891196" y="2924969"/>
            <a:ext cx="5786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5D737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Tight interval indicates high precision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5795946" y="3274219"/>
            <a:ext cx="5921375" cy="698500"/>
          </a:xfrm>
          <a:custGeom>
            <a:avLst/>
            <a:gdLst/>
            <a:ahLst/>
            <a:cxnLst/>
            <a:rect l="l" t="t" r="r" b="b"/>
            <a:pathLst>
              <a:path w="5921375" h="698500">
                <a:moveTo>
                  <a:pt x="63501" y="0"/>
                </a:moveTo>
                <a:lnTo>
                  <a:pt x="5857874" y="0"/>
                </a:lnTo>
                <a:cubicBezTo>
                  <a:pt x="5892945" y="0"/>
                  <a:pt x="5921375" y="28430"/>
                  <a:pt x="5921375" y="63501"/>
                </a:cubicBezTo>
                <a:lnTo>
                  <a:pt x="5921375" y="634999"/>
                </a:lnTo>
                <a:cubicBezTo>
                  <a:pt x="5921375" y="670070"/>
                  <a:pt x="5892945" y="698500"/>
                  <a:pt x="5857874" y="698500"/>
                </a:cubicBezTo>
                <a:lnTo>
                  <a:pt x="63501" y="698500"/>
                </a:lnTo>
                <a:cubicBezTo>
                  <a:pt x="28430" y="698500"/>
                  <a:pt x="0" y="670070"/>
                  <a:pt x="0" y="634999"/>
                </a:cubicBezTo>
                <a:lnTo>
                  <a:pt x="0" y="63501"/>
                </a:lnTo>
                <a:cubicBezTo>
                  <a:pt x="0" y="28430"/>
                  <a:pt x="28430" y="0"/>
                  <a:pt x="63501" y="0"/>
                </a:cubicBezTo>
                <a:close/>
              </a:path>
            </a:pathLst>
          </a:custGeom>
          <a:solidFill>
            <a:srgbClr val="5D737E">
              <a:alpha val="10196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5891196" y="3369469"/>
            <a:ext cx="12461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KM 95% CI (Treatment)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0770195" y="3369469"/>
            <a:ext cx="9128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[0.1112, 0.1775]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5891196" y="3623469"/>
            <a:ext cx="5730875" cy="63500"/>
          </a:xfrm>
          <a:custGeom>
            <a:avLst/>
            <a:gdLst/>
            <a:ahLst/>
            <a:cxnLst/>
            <a:rect l="l" t="t" r="r" b="b"/>
            <a:pathLst>
              <a:path w="5730875" h="63500">
                <a:moveTo>
                  <a:pt x="31750" y="0"/>
                </a:moveTo>
                <a:lnTo>
                  <a:pt x="5699125" y="0"/>
                </a:lnTo>
                <a:cubicBezTo>
                  <a:pt x="5716648" y="0"/>
                  <a:pt x="5730875" y="14227"/>
                  <a:pt x="5730875" y="31750"/>
                </a:cubicBezTo>
                <a:lnTo>
                  <a:pt x="5730875" y="31750"/>
                </a:lnTo>
                <a:cubicBezTo>
                  <a:pt x="5730875" y="49273"/>
                  <a:pt x="5716648" y="63500"/>
                  <a:pt x="5699125" y="63500"/>
                </a:cubicBezTo>
                <a:lnTo>
                  <a:pt x="31750" y="63500"/>
                </a:lnTo>
                <a:cubicBezTo>
                  <a:pt x="14227" y="63500"/>
                  <a:pt x="0" y="49273"/>
                  <a:pt x="0" y="31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E9ECEF"/>
          </a:solidFill>
          <a:ln/>
        </p:spPr>
      </p:sp>
      <p:sp>
        <p:nvSpPr>
          <p:cNvPr id="48" name="Shape 46"/>
          <p:cNvSpPr/>
          <p:nvPr/>
        </p:nvSpPr>
        <p:spPr>
          <a:xfrm>
            <a:off x="5891196" y="3623469"/>
            <a:ext cx="3436938" cy="63500"/>
          </a:xfrm>
          <a:custGeom>
            <a:avLst/>
            <a:gdLst/>
            <a:ahLst/>
            <a:cxnLst/>
            <a:rect l="l" t="t" r="r" b="b"/>
            <a:pathLst>
              <a:path w="3436938" h="63500">
                <a:moveTo>
                  <a:pt x="31750" y="0"/>
                </a:moveTo>
                <a:lnTo>
                  <a:pt x="3405188" y="0"/>
                </a:lnTo>
                <a:cubicBezTo>
                  <a:pt x="3422711" y="0"/>
                  <a:pt x="3436938" y="14227"/>
                  <a:pt x="3436938" y="31750"/>
                </a:cubicBezTo>
                <a:lnTo>
                  <a:pt x="3436938" y="31750"/>
                </a:lnTo>
                <a:cubicBezTo>
                  <a:pt x="3436938" y="49273"/>
                  <a:pt x="3422711" y="63500"/>
                  <a:pt x="3405188" y="63500"/>
                </a:cubicBezTo>
                <a:lnTo>
                  <a:pt x="31750" y="63500"/>
                </a:lnTo>
                <a:cubicBezTo>
                  <a:pt x="14227" y="63500"/>
                  <a:pt x="0" y="49273"/>
                  <a:pt x="0" y="31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5D737E"/>
          </a:solidFill>
          <a:ln/>
        </p:spPr>
      </p:sp>
      <p:sp>
        <p:nvSpPr>
          <p:cNvPr id="49" name="Text 47"/>
          <p:cNvSpPr/>
          <p:nvPr/>
        </p:nvSpPr>
        <p:spPr>
          <a:xfrm>
            <a:off x="5891196" y="3718719"/>
            <a:ext cx="5786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5D737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Biased away from true value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5811821" y="4067969"/>
            <a:ext cx="5905500" cy="571500"/>
          </a:xfrm>
          <a:custGeom>
            <a:avLst/>
            <a:gdLst/>
            <a:ahLst/>
            <a:cxnLst/>
            <a:rect l="l" t="t" r="r" b="b"/>
            <a:pathLst>
              <a:path w="5905500" h="571500">
                <a:moveTo>
                  <a:pt x="31750" y="0"/>
                </a:moveTo>
                <a:lnTo>
                  <a:pt x="5842001" y="0"/>
                </a:lnTo>
                <a:cubicBezTo>
                  <a:pt x="5877070" y="0"/>
                  <a:pt x="5905500" y="28430"/>
                  <a:pt x="5905500" y="63499"/>
                </a:cubicBezTo>
                <a:lnTo>
                  <a:pt x="5905500" y="508001"/>
                </a:lnTo>
                <a:cubicBezTo>
                  <a:pt x="5905500" y="543070"/>
                  <a:pt x="5877070" y="571500"/>
                  <a:pt x="5842001" y="571500"/>
                </a:cubicBez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8963E">
              <a:alpha val="10196"/>
            </a:srgbClr>
          </a:solidFill>
          <a:ln/>
        </p:spPr>
      </p:sp>
      <p:sp>
        <p:nvSpPr>
          <p:cNvPr id="51" name="Shape 49"/>
          <p:cNvSpPr/>
          <p:nvPr/>
        </p:nvSpPr>
        <p:spPr>
          <a:xfrm>
            <a:off x="5811821" y="4067969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3175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31750" y="571500"/>
                </a:lnTo>
                <a:cubicBezTo>
                  <a:pt x="14227" y="571500"/>
                  <a:pt x="0" y="557273"/>
                  <a:pt x="0" y="539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52" name="Text 50"/>
          <p:cNvSpPr/>
          <p:nvPr/>
        </p:nvSpPr>
        <p:spPr>
          <a:xfrm>
            <a:off x="5922946" y="4163219"/>
            <a:ext cx="57626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Achievement:</a:t>
            </a:r>
            <a:pPr>
              <a:lnSpc>
                <a:spcPct val="13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CG estimator with τ=0.37 aligns almost perfectly with true survival, demonstrating the critical importance of properly modeling dependence structure.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5613384" y="5752044"/>
            <a:ext cx="6254750" cy="968375"/>
          </a:xfrm>
          <a:custGeom>
            <a:avLst/>
            <a:gdLst/>
            <a:ahLst/>
            <a:cxnLst/>
            <a:rect l="l" t="t" r="r" b="b"/>
            <a:pathLst>
              <a:path w="6254750" h="968375">
                <a:moveTo>
                  <a:pt x="63496" y="0"/>
                </a:moveTo>
                <a:lnTo>
                  <a:pt x="6191254" y="0"/>
                </a:lnTo>
                <a:cubicBezTo>
                  <a:pt x="6226322" y="0"/>
                  <a:pt x="6254750" y="28428"/>
                  <a:pt x="6254750" y="63496"/>
                </a:cubicBezTo>
                <a:lnTo>
                  <a:pt x="6254750" y="904879"/>
                </a:lnTo>
                <a:cubicBezTo>
                  <a:pt x="6254750" y="939947"/>
                  <a:pt x="6226322" y="968375"/>
                  <a:pt x="6191254" y="968375"/>
                </a:cubicBezTo>
                <a:lnTo>
                  <a:pt x="63496" y="968375"/>
                </a:lnTo>
                <a:cubicBezTo>
                  <a:pt x="28428" y="968375"/>
                  <a:pt x="0" y="939947"/>
                  <a:pt x="0" y="904879"/>
                </a:cubicBezTo>
                <a:lnTo>
                  <a:pt x="0" y="63496"/>
                </a:lnTo>
                <a:cubicBezTo>
                  <a:pt x="0" y="28452"/>
                  <a:pt x="28452" y="0"/>
                  <a:pt x="63496" y="0"/>
                </a:cubicBezTo>
                <a:close/>
              </a:path>
            </a:pathLst>
          </a:custGeom>
          <a:solidFill>
            <a:srgbClr val="C8963E">
              <a:alpha val="10196"/>
            </a:srgbClr>
          </a:solidFill>
          <a:ln w="25400">
            <a:solidFill>
              <a:srgbClr val="C8963E"/>
            </a:solidFill>
            <a:prstDash val="solid"/>
          </a:ln>
        </p:spPr>
      </p:sp>
      <p:sp>
        <p:nvSpPr>
          <p:cNvPr id="54" name="Shape 52"/>
          <p:cNvSpPr/>
          <p:nvPr/>
        </p:nvSpPr>
        <p:spPr>
          <a:xfrm>
            <a:off x="5772134" y="5902857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53690" y="0"/>
                </a:moveTo>
                <a:lnTo>
                  <a:pt x="137033" y="0"/>
                </a:lnTo>
                <a:cubicBezTo>
                  <a:pt x="146893" y="0"/>
                  <a:pt x="154930" y="8111"/>
                  <a:pt x="154558" y="17934"/>
                </a:cubicBezTo>
                <a:cubicBezTo>
                  <a:pt x="154484" y="19906"/>
                  <a:pt x="154409" y="21878"/>
                  <a:pt x="154298" y="23812"/>
                </a:cubicBezTo>
                <a:lnTo>
                  <a:pt x="172752" y="23812"/>
                </a:lnTo>
                <a:cubicBezTo>
                  <a:pt x="182463" y="23812"/>
                  <a:pt x="191021" y="31849"/>
                  <a:pt x="190277" y="42342"/>
                </a:cubicBezTo>
                <a:cubicBezTo>
                  <a:pt x="187486" y="80925"/>
                  <a:pt x="167767" y="102133"/>
                  <a:pt x="146372" y="113221"/>
                </a:cubicBezTo>
                <a:cubicBezTo>
                  <a:pt x="140494" y="116272"/>
                  <a:pt x="134503" y="118542"/>
                  <a:pt x="128811" y="120216"/>
                </a:cubicBezTo>
                <a:cubicBezTo>
                  <a:pt x="121295" y="130857"/>
                  <a:pt x="113481" y="136475"/>
                  <a:pt x="107268" y="139489"/>
                </a:cubicBezTo>
                <a:lnTo>
                  <a:pt x="107268" y="166688"/>
                </a:lnTo>
                <a:lnTo>
                  <a:pt x="131080" y="166688"/>
                </a:lnTo>
                <a:cubicBezTo>
                  <a:pt x="137666" y="166688"/>
                  <a:pt x="142987" y="172008"/>
                  <a:pt x="142987" y="178594"/>
                </a:cubicBezTo>
                <a:cubicBezTo>
                  <a:pt x="142987" y="185179"/>
                  <a:pt x="137666" y="190500"/>
                  <a:pt x="131080" y="190500"/>
                </a:cubicBezTo>
                <a:lnTo>
                  <a:pt x="59643" y="190500"/>
                </a:lnTo>
                <a:cubicBezTo>
                  <a:pt x="53057" y="190500"/>
                  <a:pt x="47737" y="185179"/>
                  <a:pt x="47737" y="178594"/>
                </a:cubicBezTo>
                <a:cubicBezTo>
                  <a:pt x="47737" y="172008"/>
                  <a:pt x="53057" y="166688"/>
                  <a:pt x="59643" y="166688"/>
                </a:cubicBezTo>
                <a:lnTo>
                  <a:pt x="83455" y="166688"/>
                </a:lnTo>
                <a:lnTo>
                  <a:pt x="83455" y="139489"/>
                </a:lnTo>
                <a:cubicBezTo>
                  <a:pt x="77502" y="136624"/>
                  <a:pt x="70098" y="131304"/>
                  <a:pt x="62880" y="121518"/>
                </a:cubicBezTo>
                <a:cubicBezTo>
                  <a:pt x="56034" y="119732"/>
                  <a:pt x="48592" y="117016"/>
                  <a:pt x="41337" y="112923"/>
                </a:cubicBezTo>
                <a:cubicBezTo>
                  <a:pt x="21208" y="101650"/>
                  <a:pt x="3051" y="80404"/>
                  <a:pt x="446" y="42267"/>
                </a:cubicBezTo>
                <a:cubicBezTo>
                  <a:pt x="-260" y="31812"/>
                  <a:pt x="8260" y="23775"/>
                  <a:pt x="17971" y="23775"/>
                </a:cubicBezTo>
                <a:lnTo>
                  <a:pt x="36426" y="23775"/>
                </a:lnTo>
                <a:cubicBezTo>
                  <a:pt x="36314" y="21841"/>
                  <a:pt x="36240" y="19906"/>
                  <a:pt x="36165" y="17897"/>
                </a:cubicBezTo>
                <a:cubicBezTo>
                  <a:pt x="35793" y="8037"/>
                  <a:pt x="43830" y="-37"/>
                  <a:pt x="53690" y="-37"/>
                </a:cubicBezTo>
                <a:close/>
                <a:moveTo>
                  <a:pt x="37765" y="41672"/>
                </a:moveTo>
                <a:lnTo>
                  <a:pt x="18269" y="41672"/>
                </a:lnTo>
                <a:cubicBezTo>
                  <a:pt x="20575" y="73186"/>
                  <a:pt x="35049" y="88962"/>
                  <a:pt x="49969" y="97334"/>
                </a:cubicBezTo>
                <a:cubicBezTo>
                  <a:pt x="44611" y="83455"/>
                  <a:pt x="40184" y="65336"/>
                  <a:pt x="37765" y="41672"/>
                </a:cubicBezTo>
                <a:close/>
                <a:moveTo>
                  <a:pt x="141387" y="95548"/>
                </a:moveTo>
                <a:cubicBezTo>
                  <a:pt x="156456" y="86692"/>
                  <a:pt x="170073" y="70954"/>
                  <a:pt x="172380" y="41672"/>
                </a:cubicBezTo>
                <a:lnTo>
                  <a:pt x="152921" y="41672"/>
                </a:lnTo>
                <a:cubicBezTo>
                  <a:pt x="150614" y="64331"/>
                  <a:pt x="146447" y="81930"/>
                  <a:pt x="141387" y="95548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55" name="Text 53"/>
          <p:cNvSpPr/>
          <p:nvPr/>
        </p:nvSpPr>
        <p:spPr>
          <a:xfrm>
            <a:off x="6081696" y="5886982"/>
            <a:ext cx="6508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Validation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5748321" y="6172732"/>
            <a:ext cx="6048375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The large sample size (n=3,000) combined with bootstrap CIs boosts reliability, giving confidence in the observed trends. Boxplot analysis shows CG biases centered near zero at τ=0.37.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8F9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5872" y="345872"/>
            <a:ext cx="11569430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b="1" spc="109" kern="0" dirty="0">
                <a:solidFill>
                  <a:srgbClr val="C8963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ROBUSTNESS ASSESSMENT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5872" y="622570"/>
            <a:ext cx="11681838" cy="4582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860" b="1" dirty="0">
                <a:solidFill>
                  <a:srgbClr val="2C3E50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Sensitivity Analysis: Dependence Parameter Impact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5872" y="1232170"/>
            <a:ext cx="3744068" cy="1815830"/>
          </a:xfrm>
          <a:custGeom>
            <a:avLst/>
            <a:gdLst/>
            <a:ahLst/>
            <a:cxnLst/>
            <a:rect l="l" t="t" r="r" b="b"/>
            <a:pathLst>
              <a:path w="3744068" h="1815830">
                <a:moveTo>
                  <a:pt x="34587" y="0"/>
                </a:moveTo>
                <a:lnTo>
                  <a:pt x="3709481" y="0"/>
                </a:lnTo>
                <a:cubicBezTo>
                  <a:pt x="3728583" y="0"/>
                  <a:pt x="3744068" y="15485"/>
                  <a:pt x="3744068" y="34587"/>
                </a:cubicBezTo>
                <a:lnTo>
                  <a:pt x="3744068" y="1746647"/>
                </a:lnTo>
                <a:cubicBezTo>
                  <a:pt x="3744068" y="1784855"/>
                  <a:pt x="3713094" y="1815830"/>
                  <a:pt x="3674885" y="1815830"/>
                </a:cubicBezTo>
                <a:lnTo>
                  <a:pt x="69183" y="1815830"/>
                </a:lnTo>
                <a:cubicBezTo>
                  <a:pt x="30974" y="1815830"/>
                  <a:pt x="0" y="1784855"/>
                  <a:pt x="0" y="1746647"/>
                </a:cubicBezTo>
                <a:lnTo>
                  <a:pt x="0" y="34587"/>
                </a:lnTo>
                <a:cubicBezTo>
                  <a:pt x="0" y="15485"/>
                  <a:pt x="15485" y="0"/>
                  <a:pt x="3458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1881" dist="34587" dir="540000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345872" y="1232170"/>
            <a:ext cx="3744068" cy="34587"/>
          </a:xfrm>
          <a:custGeom>
            <a:avLst/>
            <a:gdLst/>
            <a:ahLst/>
            <a:cxnLst/>
            <a:rect l="l" t="t" r="r" b="b"/>
            <a:pathLst>
              <a:path w="3744068" h="34587">
                <a:moveTo>
                  <a:pt x="34587" y="0"/>
                </a:moveTo>
                <a:lnTo>
                  <a:pt x="3709481" y="0"/>
                </a:lnTo>
                <a:cubicBezTo>
                  <a:pt x="3728583" y="0"/>
                  <a:pt x="3744068" y="15485"/>
                  <a:pt x="3744068" y="34587"/>
                </a:cubicBezTo>
                <a:lnTo>
                  <a:pt x="3744068" y="34587"/>
                </a:lnTo>
                <a:lnTo>
                  <a:pt x="0" y="34587"/>
                </a:lnTo>
                <a:lnTo>
                  <a:pt x="0" y="34587"/>
                </a:lnTo>
                <a:cubicBezTo>
                  <a:pt x="0" y="15498"/>
                  <a:pt x="15498" y="0"/>
                  <a:pt x="34587" y="0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6" name="Text 4"/>
          <p:cNvSpPr/>
          <p:nvPr/>
        </p:nvSpPr>
        <p:spPr>
          <a:xfrm>
            <a:off x="445311" y="1387813"/>
            <a:ext cx="3545191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26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Low Dependence (τ=0.2)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84221" y="1733685"/>
            <a:ext cx="562043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S0 Bias: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3459174" y="1733685"/>
            <a:ext cx="562043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b="1" dirty="0">
                <a:solidFill>
                  <a:srgbClr val="2C3E5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-0.0031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84221" y="2010383"/>
            <a:ext cx="527455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S1 Bias: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3522404" y="2010383"/>
            <a:ext cx="492868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b="1" dirty="0">
                <a:solidFill>
                  <a:srgbClr val="2C3E5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0.0412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84221" y="2287081"/>
            <a:ext cx="562043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S1 MSE: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3486646" y="2287081"/>
            <a:ext cx="527455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b="1" dirty="0">
                <a:solidFill>
                  <a:srgbClr val="2C3E5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0.0058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84221" y="2598366"/>
            <a:ext cx="3467370" cy="311285"/>
          </a:xfrm>
          <a:custGeom>
            <a:avLst/>
            <a:gdLst/>
            <a:ahLst/>
            <a:cxnLst/>
            <a:rect l="l" t="t" r="r" b="b"/>
            <a:pathLst>
              <a:path w="3467370" h="311285">
                <a:moveTo>
                  <a:pt x="34587" y="0"/>
                </a:moveTo>
                <a:lnTo>
                  <a:pt x="3432783" y="0"/>
                </a:lnTo>
                <a:cubicBezTo>
                  <a:pt x="3451885" y="0"/>
                  <a:pt x="3467370" y="15485"/>
                  <a:pt x="3467370" y="34587"/>
                </a:cubicBezTo>
                <a:lnTo>
                  <a:pt x="3467370" y="276698"/>
                </a:lnTo>
                <a:cubicBezTo>
                  <a:pt x="3467370" y="295800"/>
                  <a:pt x="3451885" y="311285"/>
                  <a:pt x="3432783" y="311285"/>
                </a:cubicBezTo>
                <a:lnTo>
                  <a:pt x="34587" y="311285"/>
                </a:lnTo>
                <a:cubicBezTo>
                  <a:pt x="15485" y="311285"/>
                  <a:pt x="0" y="295800"/>
                  <a:pt x="0" y="276698"/>
                </a:cubicBezTo>
                <a:lnTo>
                  <a:pt x="0" y="34587"/>
                </a:lnTo>
                <a:cubicBezTo>
                  <a:pt x="0" y="15498"/>
                  <a:pt x="15498" y="0"/>
                  <a:pt x="34587" y="0"/>
                </a:cubicBezTo>
                <a:close/>
              </a:path>
            </a:pathLst>
          </a:custGeom>
          <a:solidFill>
            <a:srgbClr val="2C3E50">
              <a:alpha val="5098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523132" y="2667540"/>
            <a:ext cx="3389549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53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Early improvement observed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224687" y="1232170"/>
            <a:ext cx="3744068" cy="1815830"/>
          </a:xfrm>
          <a:custGeom>
            <a:avLst/>
            <a:gdLst/>
            <a:ahLst/>
            <a:cxnLst/>
            <a:rect l="l" t="t" r="r" b="b"/>
            <a:pathLst>
              <a:path w="3744068" h="1815830">
                <a:moveTo>
                  <a:pt x="34587" y="0"/>
                </a:moveTo>
                <a:lnTo>
                  <a:pt x="3709481" y="0"/>
                </a:lnTo>
                <a:cubicBezTo>
                  <a:pt x="3728583" y="0"/>
                  <a:pt x="3744068" y="15485"/>
                  <a:pt x="3744068" y="34587"/>
                </a:cubicBezTo>
                <a:lnTo>
                  <a:pt x="3744068" y="1746647"/>
                </a:lnTo>
                <a:cubicBezTo>
                  <a:pt x="3744068" y="1784855"/>
                  <a:pt x="3713094" y="1815830"/>
                  <a:pt x="3674885" y="1815830"/>
                </a:cubicBezTo>
                <a:lnTo>
                  <a:pt x="69183" y="1815830"/>
                </a:lnTo>
                <a:cubicBezTo>
                  <a:pt x="30974" y="1815830"/>
                  <a:pt x="0" y="1784855"/>
                  <a:pt x="0" y="1746647"/>
                </a:cubicBezTo>
                <a:lnTo>
                  <a:pt x="0" y="34587"/>
                </a:lnTo>
                <a:cubicBezTo>
                  <a:pt x="0" y="15485"/>
                  <a:pt x="15485" y="0"/>
                  <a:pt x="3458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1881" dist="34587" dir="5400000">
              <a:srgbClr val="000000">
                <a:alpha val="10196"/>
              </a:srgbClr>
            </a:outerShdw>
          </a:effectLst>
        </p:spPr>
      </p:sp>
      <p:sp>
        <p:nvSpPr>
          <p:cNvPr id="16" name="Shape 14"/>
          <p:cNvSpPr/>
          <p:nvPr/>
        </p:nvSpPr>
        <p:spPr>
          <a:xfrm>
            <a:off x="4224687" y="1232170"/>
            <a:ext cx="3744068" cy="34587"/>
          </a:xfrm>
          <a:custGeom>
            <a:avLst/>
            <a:gdLst/>
            <a:ahLst/>
            <a:cxnLst/>
            <a:rect l="l" t="t" r="r" b="b"/>
            <a:pathLst>
              <a:path w="3744068" h="34587">
                <a:moveTo>
                  <a:pt x="34587" y="0"/>
                </a:moveTo>
                <a:lnTo>
                  <a:pt x="3709481" y="0"/>
                </a:lnTo>
                <a:cubicBezTo>
                  <a:pt x="3728583" y="0"/>
                  <a:pt x="3744068" y="15485"/>
                  <a:pt x="3744068" y="34587"/>
                </a:cubicBezTo>
                <a:lnTo>
                  <a:pt x="3744068" y="34587"/>
                </a:lnTo>
                <a:lnTo>
                  <a:pt x="0" y="34587"/>
                </a:lnTo>
                <a:lnTo>
                  <a:pt x="0" y="34587"/>
                </a:lnTo>
                <a:cubicBezTo>
                  <a:pt x="0" y="15498"/>
                  <a:pt x="15498" y="0"/>
                  <a:pt x="34587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17" name="Text 15"/>
          <p:cNvSpPr/>
          <p:nvPr/>
        </p:nvSpPr>
        <p:spPr>
          <a:xfrm>
            <a:off x="4324125" y="1387813"/>
            <a:ext cx="3545191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26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Optimal (τ=0.37)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363036" y="1733685"/>
            <a:ext cx="562043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S0 Bias: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327000" y="1733685"/>
            <a:ext cx="570689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b="1" dirty="0">
                <a:solidFill>
                  <a:srgbClr val="C8963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-0.0679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363036" y="2010383"/>
            <a:ext cx="527455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S1 Bias: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386626" y="2010383"/>
            <a:ext cx="510162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b="1" dirty="0">
                <a:solidFill>
                  <a:srgbClr val="C8963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0.0001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363036" y="2287081"/>
            <a:ext cx="562043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S1 MSE: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353660" y="2287081"/>
            <a:ext cx="544749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b="1" dirty="0">
                <a:solidFill>
                  <a:srgbClr val="C8963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0.0000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363036" y="2598366"/>
            <a:ext cx="3467370" cy="311285"/>
          </a:xfrm>
          <a:custGeom>
            <a:avLst/>
            <a:gdLst/>
            <a:ahLst/>
            <a:cxnLst/>
            <a:rect l="l" t="t" r="r" b="b"/>
            <a:pathLst>
              <a:path w="3467370" h="311285">
                <a:moveTo>
                  <a:pt x="34587" y="0"/>
                </a:moveTo>
                <a:lnTo>
                  <a:pt x="3432783" y="0"/>
                </a:lnTo>
                <a:cubicBezTo>
                  <a:pt x="3451885" y="0"/>
                  <a:pt x="3467370" y="15485"/>
                  <a:pt x="3467370" y="34587"/>
                </a:cubicBezTo>
                <a:lnTo>
                  <a:pt x="3467370" y="276698"/>
                </a:lnTo>
                <a:cubicBezTo>
                  <a:pt x="3467370" y="295800"/>
                  <a:pt x="3451885" y="311285"/>
                  <a:pt x="3432783" y="311285"/>
                </a:cubicBezTo>
                <a:lnTo>
                  <a:pt x="34587" y="311285"/>
                </a:lnTo>
                <a:cubicBezTo>
                  <a:pt x="15485" y="311285"/>
                  <a:pt x="0" y="295800"/>
                  <a:pt x="0" y="276698"/>
                </a:cubicBezTo>
                <a:lnTo>
                  <a:pt x="0" y="34587"/>
                </a:lnTo>
                <a:cubicBezTo>
                  <a:pt x="0" y="15498"/>
                  <a:pt x="15498" y="0"/>
                  <a:pt x="34587" y="0"/>
                </a:cubicBezTo>
                <a:close/>
              </a:path>
            </a:pathLst>
          </a:custGeom>
          <a:solidFill>
            <a:srgbClr val="C8963E">
              <a:alpha val="20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4401946" y="2667540"/>
            <a:ext cx="3389549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53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✓ Best fit - Minimal bias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103591" y="1232170"/>
            <a:ext cx="3744068" cy="1815830"/>
          </a:xfrm>
          <a:custGeom>
            <a:avLst/>
            <a:gdLst/>
            <a:ahLst/>
            <a:cxnLst/>
            <a:rect l="l" t="t" r="r" b="b"/>
            <a:pathLst>
              <a:path w="3744068" h="1815830">
                <a:moveTo>
                  <a:pt x="34587" y="0"/>
                </a:moveTo>
                <a:lnTo>
                  <a:pt x="3709481" y="0"/>
                </a:lnTo>
                <a:cubicBezTo>
                  <a:pt x="3728583" y="0"/>
                  <a:pt x="3744068" y="15485"/>
                  <a:pt x="3744068" y="34587"/>
                </a:cubicBezTo>
                <a:lnTo>
                  <a:pt x="3744068" y="1746647"/>
                </a:lnTo>
                <a:cubicBezTo>
                  <a:pt x="3744068" y="1784855"/>
                  <a:pt x="3713094" y="1815830"/>
                  <a:pt x="3674885" y="1815830"/>
                </a:cubicBezTo>
                <a:lnTo>
                  <a:pt x="69183" y="1815830"/>
                </a:lnTo>
                <a:cubicBezTo>
                  <a:pt x="30974" y="1815830"/>
                  <a:pt x="0" y="1784855"/>
                  <a:pt x="0" y="1746647"/>
                </a:cubicBezTo>
                <a:lnTo>
                  <a:pt x="0" y="34587"/>
                </a:lnTo>
                <a:cubicBezTo>
                  <a:pt x="0" y="15485"/>
                  <a:pt x="15485" y="0"/>
                  <a:pt x="34587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1881" dist="34587" dir="5400000">
              <a:srgbClr val="000000">
                <a:alpha val="10196"/>
              </a:srgbClr>
            </a:outerShdw>
          </a:effectLst>
        </p:spPr>
      </p:sp>
      <p:sp>
        <p:nvSpPr>
          <p:cNvPr id="27" name="Shape 25"/>
          <p:cNvSpPr/>
          <p:nvPr/>
        </p:nvSpPr>
        <p:spPr>
          <a:xfrm>
            <a:off x="8103591" y="1232170"/>
            <a:ext cx="3744068" cy="34587"/>
          </a:xfrm>
          <a:custGeom>
            <a:avLst/>
            <a:gdLst/>
            <a:ahLst/>
            <a:cxnLst/>
            <a:rect l="l" t="t" r="r" b="b"/>
            <a:pathLst>
              <a:path w="3744068" h="34587">
                <a:moveTo>
                  <a:pt x="34587" y="0"/>
                </a:moveTo>
                <a:lnTo>
                  <a:pt x="3709481" y="0"/>
                </a:lnTo>
                <a:cubicBezTo>
                  <a:pt x="3728583" y="0"/>
                  <a:pt x="3744068" y="15485"/>
                  <a:pt x="3744068" y="34587"/>
                </a:cubicBezTo>
                <a:lnTo>
                  <a:pt x="3744068" y="34587"/>
                </a:lnTo>
                <a:lnTo>
                  <a:pt x="0" y="34587"/>
                </a:lnTo>
                <a:lnTo>
                  <a:pt x="0" y="34587"/>
                </a:lnTo>
                <a:cubicBezTo>
                  <a:pt x="0" y="15498"/>
                  <a:pt x="15498" y="0"/>
                  <a:pt x="34587" y="0"/>
                </a:cubicBezTo>
                <a:close/>
              </a:path>
            </a:pathLst>
          </a:custGeom>
          <a:solidFill>
            <a:srgbClr val="5D737E"/>
          </a:solidFill>
          <a:ln/>
        </p:spPr>
      </p:sp>
      <p:sp>
        <p:nvSpPr>
          <p:cNvPr id="28" name="Text 26"/>
          <p:cNvSpPr/>
          <p:nvPr/>
        </p:nvSpPr>
        <p:spPr>
          <a:xfrm>
            <a:off x="8203029" y="1387813"/>
            <a:ext cx="3545191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26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High Dependence (τ=0.8)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241940" y="1733685"/>
            <a:ext cx="562043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S0 Bias: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1241212" y="1733685"/>
            <a:ext cx="536102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b="1" dirty="0">
                <a:solidFill>
                  <a:srgbClr val="5D737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-0.1672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241940" y="2010383"/>
            <a:ext cx="527455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S1 Bias: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1233015" y="2010383"/>
            <a:ext cx="544749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b="1" dirty="0">
                <a:solidFill>
                  <a:srgbClr val="5D737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-0.1565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241940" y="2287081"/>
            <a:ext cx="562043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S1 MSE: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1255804" y="2287081"/>
            <a:ext cx="518809" cy="2075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b="1" dirty="0">
                <a:solidFill>
                  <a:srgbClr val="5D737E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0.0245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241940" y="2598366"/>
            <a:ext cx="3467370" cy="311285"/>
          </a:xfrm>
          <a:custGeom>
            <a:avLst/>
            <a:gdLst/>
            <a:ahLst/>
            <a:cxnLst/>
            <a:rect l="l" t="t" r="r" b="b"/>
            <a:pathLst>
              <a:path w="3467370" h="311285">
                <a:moveTo>
                  <a:pt x="34587" y="0"/>
                </a:moveTo>
                <a:lnTo>
                  <a:pt x="3432783" y="0"/>
                </a:lnTo>
                <a:cubicBezTo>
                  <a:pt x="3451885" y="0"/>
                  <a:pt x="3467370" y="15485"/>
                  <a:pt x="3467370" y="34587"/>
                </a:cubicBezTo>
                <a:lnTo>
                  <a:pt x="3467370" y="276698"/>
                </a:lnTo>
                <a:cubicBezTo>
                  <a:pt x="3467370" y="295800"/>
                  <a:pt x="3451885" y="311285"/>
                  <a:pt x="3432783" y="311285"/>
                </a:cubicBezTo>
                <a:lnTo>
                  <a:pt x="34587" y="311285"/>
                </a:lnTo>
                <a:cubicBezTo>
                  <a:pt x="15485" y="311285"/>
                  <a:pt x="0" y="295800"/>
                  <a:pt x="0" y="276698"/>
                </a:cubicBezTo>
                <a:lnTo>
                  <a:pt x="0" y="34587"/>
                </a:lnTo>
                <a:cubicBezTo>
                  <a:pt x="0" y="15498"/>
                  <a:pt x="15498" y="0"/>
                  <a:pt x="34587" y="0"/>
                </a:cubicBezTo>
                <a:close/>
              </a:path>
            </a:pathLst>
          </a:custGeom>
          <a:solidFill>
            <a:srgbClr val="5D737E">
              <a:alpha val="10196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8280851" y="2667540"/>
            <a:ext cx="3389549" cy="172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53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Over-correction occurs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345872" y="3186349"/>
            <a:ext cx="5663660" cy="3493311"/>
          </a:xfrm>
          <a:custGeom>
            <a:avLst/>
            <a:gdLst/>
            <a:ahLst/>
            <a:cxnLst/>
            <a:rect l="l" t="t" r="r" b="b"/>
            <a:pathLst>
              <a:path w="5663660" h="3493311">
                <a:moveTo>
                  <a:pt x="69168" y="0"/>
                </a:moveTo>
                <a:lnTo>
                  <a:pt x="5594492" y="0"/>
                </a:lnTo>
                <a:cubicBezTo>
                  <a:pt x="5632692" y="0"/>
                  <a:pt x="5663660" y="30967"/>
                  <a:pt x="5663660" y="69168"/>
                </a:cubicBezTo>
                <a:lnTo>
                  <a:pt x="5663660" y="3424143"/>
                </a:lnTo>
                <a:cubicBezTo>
                  <a:pt x="5663660" y="3462343"/>
                  <a:pt x="5632692" y="3493311"/>
                  <a:pt x="5594492" y="3493311"/>
                </a:cubicBezTo>
                <a:lnTo>
                  <a:pt x="69168" y="3493311"/>
                </a:lnTo>
                <a:cubicBezTo>
                  <a:pt x="30967" y="3493311"/>
                  <a:pt x="0" y="3462343"/>
                  <a:pt x="0" y="3424143"/>
                </a:cubicBezTo>
                <a:lnTo>
                  <a:pt x="0" y="69168"/>
                </a:lnTo>
                <a:cubicBezTo>
                  <a:pt x="0" y="30967"/>
                  <a:pt x="30967" y="0"/>
                  <a:pt x="69168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1881" dist="34587" dir="5400000">
              <a:srgbClr val="000000">
                <a:alpha val="10196"/>
              </a:srgbClr>
            </a:outerShdw>
          </a:effectLst>
        </p:spPr>
      </p:sp>
      <p:sp>
        <p:nvSpPr>
          <p:cNvPr id="38" name="Text 36"/>
          <p:cNvSpPr/>
          <p:nvPr/>
        </p:nvSpPr>
        <p:spPr>
          <a:xfrm>
            <a:off x="518809" y="3359285"/>
            <a:ext cx="5404255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2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Bias vs. Kendall's τ</a:t>
            </a:r>
            <a:endParaRPr lang="en-US" sz="1600" dirty="0"/>
          </a:p>
        </p:txBody>
      </p:sp>
      <p:pic>
        <p:nvPicPr>
          <p:cNvPr id="39" name="Image 0" descr="https://kimi-img.moonshot.cn/pub/slides/26-02-09-18:38:38-d64ribhn4ejudb5om800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518809" y="3739745"/>
            <a:ext cx="4755745" cy="2421106"/>
          </a:xfrm>
          <a:prstGeom prst="roundRect">
            <a:avLst>
              <a:gd name="adj" fmla="val 0"/>
            </a:avLst>
          </a:prstGeom>
        </p:spPr>
      </p:pic>
      <p:sp>
        <p:nvSpPr>
          <p:cNvPr id="40" name="Shape 37"/>
          <p:cNvSpPr/>
          <p:nvPr/>
        </p:nvSpPr>
        <p:spPr>
          <a:xfrm>
            <a:off x="6181477" y="3186349"/>
            <a:ext cx="5663660" cy="2317345"/>
          </a:xfrm>
          <a:custGeom>
            <a:avLst/>
            <a:gdLst/>
            <a:ahLst/>
            <a:cxnLst/>
            <a:rect l="l" t="t" r="r" b="b"/>
            <a:pathLst>
              <a:path w="5663660" h="2317345">
                <a:moveTo>
                  <a:pt x="69173" y="0"/>
                </a:moveTo>
                <a:lnTo>
                  <a:pt x="5594487" y="0"/>
                </a:lnTo>
                <a:cubicBezTo>
                  <a:pt x="5632690" y="0"/>
                  <a:pt x="5663660" y="30970"/>
                  <a:pt x="5663660" y="69173"/>
                </a:cubicBezTo>
                <a:lnTo>
                  <a:pt x="5663660" y="2248172"/>
                </a:lnTo>
                <a:cubicBezTo>
                  <a:pt x="5663660" y="2286375"/>
                  <a:pt x="5632690" y="2317345"/>
                  <a:pt x="5594487" y="2317345"/>
                </a:cubicBezTo>
                <a:lnTo>
                  <a:pt x="69173" y="2317345"/>
                </a:lnTo>
                <a:cubicBezTo>
                  <a:pt x="30970" y="2317345"/>
                  <a:pt x="0" y="2286375"/>
                  <a:pt x="0" y="2248172"/>
                </a:cubicBezTo>
                <a:lnTo>
                  <a:pt x="0" y="69173"/>
                </a:lnTo>
                <a:cubicBezTo>
                  <a:pt x="0" y="30970"/>
                  <a:pt x="30970" y="0"/>
                  <a:pt x="69173" y="0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41" name="Text 38"/>
          <p:cNvSpPr/>
          <p:nvPr/>
        </p:nvSpPr>
        <p:spPr>
          <a:xfrm>
            <a:off x="6354414" y="3359285"/>
            <a:ext cx="5404255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62" b="1" dirty="0">
                <a:solidFill>
                  <a:srgbClr val="C8963E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Key Insights</a:t>
            </a:r>
            <a:endParaRPr lang="en-US" sz="1600" dirty="0"/>
          </a:p>
        </p:txBody>
      </p:sp>
      <p:sp>
        <p:nvSpPr>
          <p:cNvPr id="42" name="Shape 39"/>
          <p:cNvSpPr/>
          <p:nvPr/>
        </p:nvSpPr>
        <p:spPr>
          <a:xfrm>
            <a:off x="6354414" y="3739745"/>
            <a:ext cx="276698" cy="276698"/>
          </a:xfrm>
          <a:custGeom>
            <a:avLst/>
            <a:gdLst/>
            <a:ahLst/>
            <a:cxnLst/>
            <a:rect l="l" t="t" r="r" b="b"/>
            <a:pathLst>
              <a:path w="276698" h="276698">
                <a:moveTo>
                  <a:pt x="138349" y="0"/>
                </a:moveTo>
                <a:lnTo>
                  <a:pt x="138349" y="0"/>
                </a:lnTo>
                <a:cubicBezTo>
                  <a:pt x="214706" y="0"/>
                  <a:pt x="276698" y="61992"/>
                  <a:pt x="276698" y="138349"/>
                </a:cubicBezTo>
                <a:lnTo>
                  <a:pt x="276698" y="138349"/>
                </a:lnTo>
                <a:cubicBezTo>
                  <a:pt x="276698" y="214706"/>
                  <a:pt x="214706" y="276698"/>
                  <a:pt x="138349" y="276698"/>
                </a:cubicBezTo>
                <a:lnTo>
                  <a:pt x="138349" y="276698"/>
                </a:lnTo>
                <a:cubicBezTo>
                  <a:pt x="61992" y="276698"/>
                  <a:pt x="0" y="214706"/>
                  <a:pt x="0" y="138349"/>
                </a:cubicBezTo>
                <a:lnTo>
                  <a:pt x="0" y="138349"/>
                </a:lnTo>
                <a:cubicBezTo>
                  <a:pt x="0" y="61992"/>
                  <a:pt x="61992" y="0"/>
                  <a:pt x="138349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43" name="Text 40"/>
          <p:cNvSpPr/>
          <p:nvPr/>
        </p:nvSpPr>
        <p:spPr>
          <a:xfrm>
            <a:off x="6319826" y="3739745"/>
            <a:ext cx="345872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9" b="1" dirty="0">
                <a:solidFill>
                  <a:srgbClr val="2C3E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44" name="Text 41"/>
          <p:cNvSpPr/>
          <p:nvPr/>
        </p:nvSpPr>
        <p:spPr>
          <a:xfrm>
            <a:off x="6734873" y="3739745"/>
            <a:ext cx="5006502" cy="449634"/>
          </a:xfrm>
          <a:prstGeom prst="rect">
            <a:avLst/>
          </a:prstGeom>
          <a:noFill/>
          <a:ln/>
        </p:spPr>
        <p:txBody>
          <a:bodyPr wrap="square" lIns="0" tIns="34587" rIns="0" bIns="0" rtlCol="0" anchor="ctr"/>
          <a:lstStyle/>
          <a:p>
            <a:pPr>
              <a:lnSpc>
                <a:spcPct val="130000"/>
              </a:lnSpc>
            </a:pPr>
            <a:r>
              <a:rPr lang="en-US" sz="1089" b="1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Optimal Range:</a:t>
            </a:r>
            <a:pPr>
              <a:lnSpc>
                <a:spcPct val="130000"/>
              </a:lnSpc>
            </a:pPr>
            <a:r>
              <a:rPr lang="en-US" sz="1089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Moderate dependence (τ ≈ 0.3-0.5) provides near-correct estimates</a:t>
            </a:r>
            <a:endParaRPr lang="en-US" sz="1600" dirty="0"/>
          </a:p>
        </p:txBody>
      </p:sp>
      <p:sp>
        <p:nvSpPr>
          <p:cNvPr id="45" name="Shape 42"/>
          <p:cNvSpPr/>
          <p:nvPr/>
        </p:nvSpPr>
        <p:spPr>
          <a:xfrm>
            <a:off x="6354414" y="4293140"/>
            <a:ext cx="276698" cy="276698"/>
          </a:xfrm>
          <a:custGeom>
            <a:avLst/>
            <a:gdLst/>
            <a:ahLst/>
            <a:cxnLst/>
            <a:rect l="l" t="t" r="r" b="b"/>
            <a:pathLst>
              <a:path w="276698" h="276698">
                <a:moveTo>
                  <a:pt x="138349" y="0"/>
                </a:moveTo>
                <a:lnTo>
                  <a:pt x="138349" y="0"/>
                </a:lnTo>
                <a:cubicBezTo>
                  <a:pt x="214706" y="0"/>
                  <a:pt x="276698" y="61992"/>
                  <a:pt x="276698" y="138349"/>
                </a:cubicBezTo>
                <a:lnTo>
                  <a:pt x="276698" y="138349"/>
                </a:lnTo>
                <a:cubicBezTo>
                  <a:pt x="276698" y="214706"/>
                  <a:pt x="214706" y="276698"/>
                  <a:pt x="138349" y="276698"/>
                </a:cubicBezTo>
                <a:lnTo>
                  <a:pt x="138349" y="276698"/>
                </a:lnTo>
                <a:cubicBezTo>
                  <a:pt x="61992" y="276698"/>
                  <a:pt x="0" y="214706"/>
                  <a:pt x="0" y="138349"/>
                </a:cubicBezTo>
                <a:lnTo>
                  <a:pt x="0" y="138349"/>
                </a:lnTo>
                <a:cubicBezTo>
                  <a:pt x="0" y="61992"/>
                  <a:pt x="61992" y="0"/>
                  <a:pt x="138349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46" name="Text 43"/>
          <p:cNvSpPr/>
          <p:nvPr/>
        </p:nvSpPr>
        <p:spPr>
          <a:xfrm>
            <a:off x="6319826" y="4293140"/>
            <a:ext cx="345872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9" b="1" dirty="0">
                <a:solidFill>
                  <a:srgbClr val="2C3E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47" name="Text 44"/>
          <p:cNvSpPr/>
          <p:nvPr/>
        </p:nvSpPr>
        <p:spPr>
          <a:xfrm>
            <a:off x="6734873" y="4293140"/>
            <a:ext cx="4262877" cy="242111"/>
          </a:xfrm>
          <a:prstGeom prst="rect">
            <a:avLst/>
          </a:prstGeom>
          <a:noFill/>
          <a:ln/>
        </p:spPr>
        <p:txBody>
          <a:bodyPr wrap="square" lIns="0" tIns="34587" rIns="0" bIns="0" rtlCol="0" anchor="ctr"/>
          <a:lstStyle/>
          <a:p>
            <a:pPr>
              <a:lnSpc>
                <a:spcPct val="130000"/>
              </a:lnSpc>
            </a:pPr>
            <a:r>
              <a:rPr lang="en-US" sz="1089" b="1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Over-correction Risk:</a:t>
            </a:r>
            <a:pPr>
              <a:lnSpc>
                <a:spcPct val="130000"/>
              </a:lnSpc>
            </a:pPr>
            <a:r>
              <a:rPr lang="en-US" sz="1089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Extreme τ values (≥0.5) lead to underestimation</a:t>
            </a:r>
            <a:endParaRPr lang="en-US" sz="1600" dirty="0"/>
          </a:p>
        </p:txBody>
      </p:sp>
      <p:sp>
        <p:nvSpPr>
          <p:cNvPr id="48" name="Shape 45"/>
          <p:cNvSpPr/>
          <p:nvPr/>
        </p:nvSpPr>
        <p:spPr>
          <a:xfrm>
            <a:off x="6354414" y="4673600"/>
            <a:ext cx="276698" cy="276698"/>
          </a:xfrm>
          <a:custGeom>
            <a:avLst/>
            <a:gdLst/>
            <a:ahLst/>
            <a:cxnLst/>
            <a:rect l="l" t="t" r="r" b="b"/>
            <a:pathLst>
              <a:path w="276698" h="276698">
                <a:moveTo>
                  <a:pt x="138349" y="0"/>
                </a:moveTo>
                <a:lnTo>
                  <a:pt x="138349" y="0"/>
                </a:lnTo>
                <a:cubicBezTo>
                  <a:pt x="214706" y="0"/>
                  <a:pt x="276698" y="61992"/>
                  <a:pt x="276698" y="138349"/>
                </a:cubicBezTo>
                <a:lnTo>
                  <a:pt x="276698" y="138349"/>
                </a:lnTo>
                <a:cubicBezTo>
                  <a:pt x="276698" y="214706"/>
                  <a:pt x="214706" y="276698"/>
                  <a:pt x="138349" y="276698"/>
                </a:cubicBezTo>
                <a:lnTo>
                  <a:pt x="138349" y="276698"/>
                </a:lnTo>
                <a:cubicBezTo>
                  <a:pt x="61992" y="276698"/>
                  <a:pt x="0" y="214706"/>
                  <a:pt x="0" y="138349"/>
                </a:cubicBezTo>
                <a:lnTo>
                  <a:pt x="0" y="138349"/>
                </a:lnTo>
                <a:cubicBezTo>
                  <a:pt x="0" y="61992"/>
                  <a:pt x="61992" y="0"/>
                  <a:pt x="138349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49" name="Text 46"/>
          <p:cNvSpPr/>
          <p:nvPr/>
        </p:nvSpPr>
        <p:spPr>
          <a:xfrm>
            <a:off x="6319826" y="4673600"/>
            <a:ext cx="345872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9" b="1" dirty="0">
                <a:solidFill>
                  <a:srgbClr val="2C3E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50" name="Text 47"/>
          <p:cNvSpPr/>
          <p:nvPr/>
        </p:nvSpPr>
        <p:spPr>
          <a:xfrm>
            <a:off x="6734873" y="4673600"/>
            <a:ext cx="3960238" cy="242111"/>
          </a:xfrm>
          <a:prstGeom prst="rect">
            <a:avLst/>
          </a:prstGeom>
          <a:noFill/>
          <a:ln/>
        </p:spPr>
        <p:txBody>
          <a:bodyPr wrap="square" lIns="0" tIns="34587" rIns="0" bIns="0" rtlCol="0" anchor="ctr"/>
          <a:lstStyle/>
          <a:p>
            <a:pPr>
              <a:lnSpc>
                <a:spcPct val="130000"/>
              </a:lnSpc>
            </a:pPr>
            <a:r>
              <a:rPr lang="en-US" sz="1089" b="1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Precision:</a:t>
            </a:r>
            <a:pPr>
              <a:lnSpc>
                <a:spcPct val="130000"/>
              </a:lnSpc>
            </a:pPr>
            <a:r>
              <a:rPr lang="en-US" sz="1089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Tight CIs at τ=0.37 due to large sample size (n=3,000)</a:t>
            </a:r>
            <a:endParaRPr lang="en-US" sz="1600" dirty="0"/>
          </a:p>
        </p:txBody>
      </p:sp>
      <p:sp>
        <p:nvSpPr>
          <p:cNvPr id="51" name="Shape 48"/>
          <p:cNvSpPr/>
          <p:nvPr/>
        </p:nvSpPr>
        <p:spPr>
          <a:xfrm>
            <a:off x="6354414" y="5054060"/>
            <a:ext cx="276698" cy="276698"/>
          </a:xfrm>
          <a:custGeom>
            <a:avLst/>
            <a:gdLst/>
            <a:ahLst/>
            <a:cxnLst/>
            <a:rect l="l" t="t" r="r" b="b"/>
            <a:pathLst>
              <a:path w="276698" h="276698">
                <a:moveTo>
                  <a:pt x="138349" y="0"/>
                </a:moveTo>
                <a:lnTo>
                  <a:pt x="138349" y="0"/>
                </a:lnTo>
                <a:cubicBezTo>
                  <a:pt x="214706" y="0"/>
                  <a:pt x="276698" y="61992"/>
                  <a:pt x="276698" y="138349"/>
                </a:cubicBezTo>
                <a:lnTo>
                  <a:pt x="276698" y="138349"/>
                </a:lnTo>
                <a:cubicBezTo>
                  <a:pt x="276698" y="214706"/>
                  <a:pt x="214706" y="276698"/>
                  <a:pt x="138349" y="276698"/>
                </a:cubicBezTo>
                <a:lnTo>
                  <a:pt x="138349" y="276698"/>
                </a:lnTo>
                <a:cubicBezTo>
                  <a:pt x="61992" y="276698"/>
                  <a:pt x="0" y="214706"/>
                  <a:pt x="0" y="138349"/>
                </a:cubicBezTo>
                <a:lnTo>
                  <a:pt x="0" y="138349"/>
                </a:lnTo>
                <a:cubicBezTo>
                  <a:pt x="0" y="61992"/>
                  <a:pt x="61992" y="0"/>
                  <a:pt x="138349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52" name="Text 49"/>
          <p:cNvSpPr/>
          <p:nvPr/>
        </p:nvSpPr>
        <p:spPr>
          <a:xfrm>
            <a:off x="6319826" y="5054060"/>
            <a:ext cx="345872" cy="2766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9" b="1" dirty="0">
                <a:solidFill>
                  <a:srgbClr val="2C3E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53" name="Text 50"/>
          <p:cNvSpPr/>
          <p:nvPr/>
        </p:nvSpPr>
        <p:spPr>
          <a:xfrm>
            <a:off x="6734873" y="5054060"/>
            <a:ext cx="4773038" cy="242111"/>
          </a:xfrm>
          <a:prstGeom prst="rect">
            <a:avLst/>
          </a:prstGeom>
          <a:noFill/>
          <a:ln/>
        </p:spPr>
        <p:txBody>
          <a:bodyPr wrap="square" lIns="0" tIns="34587" rIns="0" bIns="0" rtlCol="0" anchor="ctr"/>
          <a:lstStyle/>
          <a:p>
            <a:pPr>
              <a:lnSpc>
                <a:spcPct val="130000"/>
              </a:lnSpc>
            </a:pPr>
            <a:r>
              <a:rPr lang="en-US" sz="1089" b="1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Trade-off:</a:t>
            </a:r>
            <a:pPr>
              <a:lnSpc>
                <a:spcPct val="130000"/>
              </a:lnSpc>
            </a:pPr>
            <a:r>
              <a:rPr lang="en-US" sz="1089" dirty="0">
                <a:solidFill>
                  <a:srgbClr val="E9ECE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CG switches from overestimation to underestimation as τ increases</a:t>
            </a:r>
            <a:endParaRPr lang="en-US" sz="1600" dirty="0"/>
          </a:p>
        </p:txBody>
      </p:sp>
      <p:sp>
        <p:nvSpPr>
          <p:cNvPr id="54" name="Shape 51"/>
          <p:cNvSpPr/>
          <p:nvPr/>
        </p:nvSpPr>
        <p:spPr>
          <a:xfrm>
            <a:off x="6190124" y="5650689"/>
            <a:ext cx="5646366" cy="1020323"/>
          </a:xfrm>
          <a:custGeom>
            <a:avLst/>
            <a:gdLst/>
            <a:ahLst/>
            <a:cxnLst/>
            <a:rect l="l" t="t" r="r" b="b"/>
            <a:pathLst>
              <a:path w="5646366" h="1020323">
                <a:moveTo>
                  <a:pt x="69178" y="0"/>
                </a:moveTo>
                <a:lnTo>
                  <a:pt x="5577188" y="0"/>
                </a:lnTo>
                <a:cubicBezTo>
                  <a:pt x="5615394" y="0"/>
                  <a:pt x="5646366" y="30972"/>
                  <a:pt x="5646366" y="69178"/>
                </a:cubicBezTo>
                <a:lnTo>
                  <a:pt x="5646366" y="951145"/>
                </a:lnTo>
                <a:cubicBezTo>
                  <a:pt x="5646366" y="989351"/>
                  <a:pt x="5615394" y="1020323"/>
                  <a:pt x="5577188" y="1020323"/>
                </a:cubicBezTo>
                <a:lnTo>
                  <a:pt x="69178" y="1020323"/>
                </a:lnTo>
                <a:cubicBezTo>
                  <a:pt x="30972" y="1020323"/>
                  <a:pt x="0" y="989351"/>
                  <a:pt x="0" y="951145"/>
                </a:cubicBezTo>
                <a:lnTo>
                  <a:pt x="0" y="69178"/>
                </a:lnTo>
                <a:cubicBezTo>
                  <a:pt x="0" y="30972"/>
                  <a:pt x="30972" y="0"/>
                  <a:pt x="69178" y="0"/>
                </a:cubicBezTo>
                <a:close/>
              </a:path>
            </a:pathLst>
          </a:custGeom>
          <a:solidFill>
            <a:srgbClr val="C8963E">
              <a:alpha val="10196"/>
            </a:srgbClr>
          </a:solidFill>
          <a:ln w="25400">
            <a:solidFill>
              <a:srgbClr val="C8963E"/>
            </a:solidFill>
            <a:prstDash val="solid"/>
          </a:ln>
        </p:spPr>
      </p:sp>
      <p:sp>
        <p:nvSpPr>
          <p:cNvPr id="55" name="Shape 52"/>
          <p:cNvSpPr/>
          <p:nvPr/>
        </p:nvSpPr>
        <p:spPr>
          <a:xfrm>
            <a:off x="6363060" y="5814979"/>
            <a:ext cx="207523" cy="207523"/>
          </a:xfrm>
          <a:custGeom>
            <a:avLst/>
            <a:gdLst/>
            <a:ahLst/>
            <a:cxnLst/>
            <a:rect l="l" t="t" r="r" b="b"/>
            <a:pathLst>
              <a:path w="207523" h="207523">
                <a:moveTo>
                  <a:pt x="12970" y="12970"/>
                </a:moveTo>
                <a:cubicBezTo>
                  <a:pt x="20144" y="12970"/>
                  <a:pt x="25940" y="18766"/>
                  <a:pt x="25940" y="25940"/>
                </a:cubicBezTo>
                <a:lnTo>
                  <a:pt x="25940" y="162128"/>
                </a:lnTo>
                <a:cubicBezTo>
                  <a:pt x="25940" y="165694"/>
                  <a:pt x="28859" y="168613"/>
                  <a:pt x="32426" y="168613"/>
                </a:cubicBezTo>
                <a:lnTo>
                  <a:pt x="194553" y="168613"/>
                </a:lnTo>
                <a:cubicBezTo>
                  <a:pt x="201727" y="168613"/>
                  <a:pt x="207523" y="174409"/>
                  <a:pt x="207523" y="181583"/>
                </a:cubicBezTo>
                <a:cubicBezTo>
                  <a:pt x="207523" y="188757"/>
                  <a:pt x="201727" y="194553"/>
                  <a:pt x="194553" y="194553"/>
                </a:cubicBezTo>
                <a:lnTo>
                  <a:pt x="32426" y="194553"/>
                </a:lnTo>
                <a:cubicBezTo>
                  <a:pt x="14510" y="194553"/>
                  <a:pt x="0" y="180043"/>
                  <a:pt x="0" y="162128"/>
                </a:cubicBezTo>
                <a:lnTo>
                  <a:pt x="0" y="25940"/>
                </a:lnTo>
                <a:cubicBezTo>
                  <a:pt x="0" y="18766"/>
                  <a:pt x="5796" y="12970"/>
                  <a:pt x="12970" y="12970"/>
                </a:cubicBezTo>
                <a:close/>
                <a:moveTo>
                  <a:pt x="51881" y="38911"/>
                </a:moveTo>
                <a:cubicBezTo>
                  <a:pt x="51881" y="31736"/>
                  <a:pt x="57677" y="25940"/>
                  <a:pt x="64851" y="25940"/>
                </a:cubicBezTo>
                <a:lnTo>
                  <a:pt x="142672" y="25940"/>
                </a:lnTo>
                <a:cubicBezTo>
                  <a:pt x="149846" y="25940"/>
                  <a:pt x="155643" y="31736"/>
                  <a:pt x="155643" y="38911"/>
                </a:cubicBezTo>
                <a:cubicBezTo>
                  <a:pt x="155643" y="46085"/>
                  <a:pt x="149846" y="51881"/>
                  <a:pt x="142672" y="51881"/>
                </a:cubicBezTo>
                <a:lnTo>
                  <a:pt x="64851" y="51881"/>
                </a:lnTo>
                <a:cubicBezTo>
                  <a:pt x="57677" y="51881"/>
                  <a:pt x="51881" y="46085"/>
                  <a:pt x="51881" y="38911"/>
                </a:cubicBezTo>
                <a:close/>
                <a:moveTo>
                  <a:pt x="64851" y="71336"/>
                </a:moveTo>
                <a:lnTo>
                  <a:pt x="116732" y="71336"/>
                </a:lnTo>
                <a:cubicBezTo>
                  <a:pt x="123906" y="71336"/>
                  <a:pt x="129702" y="77132"/>
                  <a:pt x="129702" y="84306"/>
                </a:cubicBezTo>
                <a:cubicBezTo>
                  <a:pt x="129702" y="91481"/>
                  <a:pt x="123906" y="97277"/>
                  <a:pt x="116732" y="97277"/>
                </a:cubicBezTo>
                <a:lnTo>
                  <a:pt x="64851" y="97277"/>
                </a:lnTo>
                <a:cubicBezTo>
                  <a:pt x="57677" y="97277"/>
                  <a:pt x="51881" y="91481"/>
                  <a:pt x="51881" y="84306"/>
                </a:cubicBezTo>
                <a:cubicBezTo>
                  <a:pt x="51881" y="77132"/>
                  <a:pt x="57677" y="71336"/>
                  <a:pt x="64851" y="71336"/>
                </a:cubicBezTo>
                <a:close/>
                <a:moveTo>
                  <a:pt x="64851" y="116732"/>
                </a:moveTo>
                <a:lnTo>
                  <a:pt x="168613" y="116732"/>
                </a:lnTo>
                <a:cubicBezTo>
                  <a:pt x="175787" y="116732"/>
                  <a:pt x="181583" y="122528"/>
                  <a:pt x="181583" y="129702"/>
                </a:cubicBezTo>
                <a:cubicBezTo>
                  <a:pt x="181583" y="136876"/>
                  <a:pt x="175787" y="142672"/>
                  <a:pt x="168613" y="142672"/>
                </a:cubicBezTo>
                <a:lnTo>
                  <a:pt x="64851" y="142672"/>
                </a:lnTo>
                <a:cubicBezTo>
                  <a:pt x="57677" y="142672"/>
                  <a:pt x="51881" y="136876"/>
                  <a:pt x="51881" y="129702"/>
                </a:cubicBezTo>
                <a:cubicBezTo>
                  <a:pt x="51881" y="122528"/>
                  <a:pt x="57677" y="116732"/>
                  <a:pt x="64851" y="116732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56" name="Text 53"/>
          <p:cNvSpPr/>
          <p:nvPr/>
        </p:nvSpPr>
        <p:spPr>
          <a:xfrm>
            <a:off x="6700286" y="5797685"/>
            <a:ext cx="1167319" cy="242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26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MSE Comparison</a:t>
            </a:r>
            <a:endParaRPr lang="en-US" sz="1600" dirty="0"/>
          </a:p>
        </p:txBody>
      </p:sp>
      <p:sp>
        <p:nvSpPr>
          <p:cNvPr id="57" name="Text 54"/>
          <p:cNvSpPr/>
          <p:nvPr/>
        </p:nvSpPr>
        <p:spPr>
          <a:xfrm>
            <a:off x="6337120" y="6108970"/>
            <a:ext cx="5421549" cy="415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9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At τ=0.37, S1 MSE = </a:t>
            </a:r>
            <a:pPr>
              <a:lnSpc>
                <a:spcPct val="130000"/>
              </a:lnSpc>
            </a:pPr>
            <a:r>
              <a:rPr lang="en-US" sz="1089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0.0000</a:t>
            </a:r>
            <a:pPr>
              <a:lnSpc>
                <a:spcPct val="130000"/>
              </a:lnSpc>
            </a:pPr>
            <a:r>
              <a:rPr lang="en-US" sz="1089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vs. KM MSE = </a:t>
            </a:r>
            <a:pPr>
              <a:lnSpc>
                <a:spcPct val="130000"/>
              </a:lnSpc>
            </a:pPr>
            <a:r>
              <a:rPr lang="en-US" sz="1089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0.0205</a:t>
            </a:r>
            <a:pPr>
              <a:lnSpc>
                <a:spcPct val="130000"/>
              </a:lnSpc>
            </a:pPr>
            <a:r>
              <a:rPr lang="en-US" sz="1089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—a dramatic improvement in estimation accuracy.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8F9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4164" y="344164"/>
            <a:ext cx="11572505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spc="108" kern="0" dirty="0">
                <a:solidFill>
                  <a:srgbClr val="C8963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SUMMARY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4164" y="619495"/>
            <a:ext cx="11684359" cy="4560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845" b="1" dirty="0">
                <a:solidFill>
                  <a:srgbClr val="2C3E50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Key Findings &amp; Implications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1372" y="1208875"/>
            <a:ext cx="5644285" cy="4456920"/>
          </a:xfrm>
          <a:custGeom>
            <a:avLst/>
            <a:gdLst/>
            <a:ahLst/>
            <a:cxnLst/>
            <a:rect l="l" t="t" r="r" b="b"/>
            <a:pathLst>
              <a:path w="5644285" h="4456920">
                <a:moveTo>
                  <a:pt x="34416" y="0"/>
                </a:moveTo>
                <a:lnTo>
                  <a:pt x="5575470" y="0"/>
                </a:lnTo>
                <a:cubicBezTo>
                  <a:pt x="5613476" y="0"/>
                  <a:pt x="5644285" y="30809"/>
                  <a:pt x="5644285" y="68815"/>
                </a:cubicBezTo>
                <a:lnTo>
                  <a:pt x="5644285" y="4388105"/>
                </a:lnTo>
                <a:cubicBezTo>
                  <a:pt x="5644285" y="4426111"/>
                  <a:pt x="5613476" y="4456920"/>
                  <a:pt x="5575470" y="4456920"/>
                </a:cubicBezTo>
                <a:lnTo>
                  <a:pt x="34416" y="4456920"/>
                </a:lnTo>
                <a:cubicBezTo>
                  <a:pt x="15409" y="4456920"/>
                  <a:pt x="0" y="4441512"/>
                  <a:pt x="0" y="4422504"/>
                </a:cubicBezTo>
                <a:lnTo>
                  <a:pt x="0" y="34416"/>
                </a:lnTo>
                <a:cubicBezTo>
                  <a:pt x="0" y="15409"/>
                  <a:pt x="15409" y="0"/>
                  <a:pt x="3441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1625" dist="34416" dir="540000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361372" y="1208875"/>
            <a:ext cx="34416" cy="4456920"/>
          </a:xfrm>
          <a:custGeom>
            <a:avLst/>
            <a:gdLst/>
            <a:ahLst/>
            <a:cxnLst/>
            <a:rect l="l" t="t" r="r" b="b"/>
            <a:pathLst>
              <a:path w="34416" h="4456920">
                <a:moveTo>
                  <a:pt x="34416" y="0"/>
                </a:moveTo>
                <a:lnTo>
                  <a:pt x="34416" y="0"/>
                </a:lnTo>
                <a:lnTo>
                  <a:pt x="34416" y="4456920"/>
                </a:lnTo>
                <a:lnTo>
                  <a:pt x="34416" y="4456920"/>
                </a:lnTo>
                <a:cubicBezTo>
                  <a:pt x="15409" y="4456920"/>
                  <a:pt x="0" y="4441512"/>
                  <a:pt x="0" y="4422504"/>
                </a:cubicBezTo>
                <a:lnTo>
                  <a:pt x="0" y="34416"/>
                </a:lnTo>
                <a:cubicBezTo>
                  <a:pt x="0" y="15409"/>
                  <a:pt x="15409" y="0"/>
                  <a:pt x="34416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6" name="Shape 4"/>
          <p:cNvSpPr/>
          <p:nvPr/>
        </p:nvSpPr>
        <p:spPr>
          <a:xfrm>
            <a:off x="550662" y="1380957"/>
            <a:ext cx="412996" cy="412996"/>
          </a:xfrm>
          <a:custGeom>
            <a:avLst/>
            <a:gdLst/>
            <a:ahLst/>
            <a:cxnLst/>
            <a:rect l="l" t="t" r="r" b="b"/>
            <a:pathLst>
              <a:path w="412996" h="412996">
                <a:moveTo>
                  <a:pt x="206498" y="0"/>
                </a:moveTo>
                <a:lnTo>
                  <a:pt x="206498" y="0"/>
                </a:lnTo>
                <a:cubicBezTo>
                  <a:pt x="320544" y="0"/>
                  <a:pt x="412996" y="92452"/>
                  <a:pt x="412996" y="206498"/>
                </a:cubicBezTo>
                <a:lnTo>
                  <a:pt x="412996" y="206498"/>
                </a:lnTo>
                <a:cubicBezTo>
                  <a:pt x="412996" y="320544"/>
                  <a:pt x="320544" y="412996"/>
                  <a:pt x="206498" y="412996"/>
                </a:cubicBezTo>
                <a:lnTo>
                  <a:pt x="206498" y="412996"/>
                </a:lnTo>
                <a:cubicBezTo>
                  <a:pt x="92452" y="412996"/>
                  <a:pt x="0" y="320544"/>
                  <a:pt x="0" y="206498"/>
                </a:cubicBezTo>
                <a:lnTo>
                  <a:pt x="0" y="206498"/>
                </a:lnTo>
                <a:cubicBezTo>
                  <a:pt x="0" y="92452"/>
                  <a:pt x="92452" y="0"/>
                  <a:pt x="206498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7" name="Shape 5"/>
          <p:cNvSpPr/>
          <p:nvPr/>
        </p:nvSpPr>
        <p:spPr>
          <a:xfrm>
            <a:off x="692629" y="1501414"/>
            <a:ext cx="129061" cy="172082"/>
          </a:xfrm>
          <a:custGeom>
            <a:avLst/>
            <a:gdLst/>
            <a:ahLst/>
            <a:cxnLst/>
            <a:rect l="l" t="t" r="r" b="b"/>
            <a:pathLst>
              <a:path w="129061" h="172082">
                <a:moveTo>
                  <a:pt x="83991" y="22451"/>
                </a:moveTo>
                <a:cubicBezTo>
                  <a:pt x="87486" y="17645"/>
                  <a:pt x="86411" y="10923"/>
                  <a:pt x="81604" y="7428"/>
                </a:cubicBezTo>
                <a:cubicBezTo>
                  <a:pt x="76798" y="3932"/>
                  <a:pt x="70076" y="5008"/>
                  <a:pt x="66581" y="9814"/>
                </a:cubicBezTo>
                <a:lnTo>
                  <a:pt x="30955" y="58783"/>
                </a:lnTo>
                <a:lnTo>
                  <a:pt x="18351" y="46180"/>
                </a:lnTo>
                <a:cubicBezTo>
                  <a:pt x="14150" y="41979"/>
                  <a:pt x="7327" y="41979"/>
                  <a:pt x="3126" y="46180"/>
                </a:cubicBezTo>
                <a:cubicBezTo>
                  <a:pt x="-1076" y="50381"/>
                  <a:pt x="-1076" y="57204"/>
                  <a:pt x="3126" y="61405"/>
                </a:cubicBezTo>
                <a:lnTo>
                  <a:pt x="24636" y="82915"/>
                </a:lnTo>
                <a:cubicBezTo>
                  <a:pt x="26854" y="85133"/>
                  <a:pt x="29946" y="86276"/>
                  <a:pt x="33072" y="86041"/>
                </a:cubicBezTo>
                <a:cubicBezTo>
                  <a:pt x="36198" y="85806"/>
                  <a:pt x="39088" y="84192"/>
                  <a:pt x="40937" y="81638"/>
                </a:cubicBezTo>
                <a:lnTo>
                  <a:pt x="83957" y="22485"/>
                </a:lnTo>
                <a:close/>
                <a:moveTo>
                  <a:pt x="127011" y="68161"/>
                </a:moveTo>
                <a:cubicBezTo>
                  <a:pt x="130507" y="63354"/>
                  <a:pt x="129431" y="56632"/>
                  <a:pt x="124625" y="53137"/>
                </a:cubicBezTo>
                <a:cubicBezTo>
                  <a:pt x="119819" y="49642"/>
                  <a:pt x="113097" y="50717"/>
                  <a:pt x="109601" y="55523"/>
                </a:cubicBezTo>
                <a:lnTo>
                  <a:pt x="52465" y="134069"/>
                </a:lnTo>
                <a:lnTo>
                  <a:pt x="29106" y="110710"/>
                </a:lnTo>
                <a:cubicBezTo>
                  <a:pt x="24905" y="106509"/>
                  <a:pt x="18082" y="106509"/>
                  <a:pt x="13881" y="110710"/>
                </a:cubicBezTo>
                <a:cubicBezTo>
                  <a:pt x="9680" y="114912"/>
                  <a:pt x="9680" y="121734"/>
                  <a:pt x="13881" y="125936"/>
                </a:cubicBezTo>
                <a:lnTo>
                  <a:pt x="46146" y="158201"/>
                </a:lnTo>
                <a:cubicBezTo>
                  <a:pt x="48364" y="160419"/>
                  <a:pt x="51457" y="161562"/>
                  <a:pt x="54582" y="161327"/>
                </a:cubicBezTo>
                <a:cubicBezTo>
                  <a:pt x="57708" y="161091"/>
                  <a:pt x="60598" y="159478"/>
                  <a:pt x="62447" y="156924"/>
                </a:cubicBezTo>
                <a:lnTo>
                  <a:pt x="126978" y="68194"/>
                </a:ln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8" name="Text 6"/>
          <p:cNvSpPr/>
          <p:nvPr/>
        </p:nvSpPr>
        <p:spPr>
          <a:xfrm>
            <a:off x="1066908" y="1449790"/>
            <a:ext cx="1540133" cy="275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26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Primary Findings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50662" y="1931619"/>
            <a:ext cx="5282913" cy="860409"/>
          </a:xfrm>
          <a:custGeom>
            <a:avLst/>
            <a:gdLst/>
            <a:ahLst/>
            <a:cxnLst/>
            <a:rect l="l" t="t" r="r" b="b"/>
            <a:pathLst>
              <a:path w="5282913" h="860409">
                <a:moveTo>
                  <a:pt x="68833" y="0"/>
                </a:moveTo>
                <a:lnTo>
                  <a:pt x="5214080" y="0"/>
                </a:lnTo>
                <a:cubicBezTo>
                  <a:pt x="5252096" y="0"/>
                  <a:pt x="5282913" y="30817"/>
                  <a:pt x="5282913" y="68833"/>
                </a:cubicBezTo>
                <a:lnTo>
                  <a:pt x="5282913" y="791577"/>
                </a:lnTo>
                <a:cubicBezTo>
                  <a:pt x="5282913" y="829592"/>
                  <a:pt x="5252096" y="860409"/>
                  <a:pt x="5214080" y="860409"/>
                </a:cubicBezTo>
                <a:lnTo>
                  <a:pt x="68833" y="860409"/>
                </a:lnTo>
                <a:cubicBezTo>
                  <a:pt x="30817" y="860409"/>
                  <a:pt x="0" y="829592"/>
                  <a:pt x="0" y="791577"/>
                </a:cubicBezTo>
                <a:lnTo>
                  <a:pt x="0" y="68833"/>
                </a:lnTo>
                <a:cubicBezTo>
                  <a:pt x="0" y="30817"/>
                  <a:pt x="30817" y="0"/>
                  <a:pt x="68833" y="0"/>
                </a:cubicBezTo>
                <a:close/>
              </a:path>
            </a:pathLst>
          </a:custGeom>
          <a:solidFill>
            <a:srgbClr val="C8963E">
              <a:alpha val="1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653911" y="2034868"/>
            <a:ext cx="5145248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1. Standard Methods Fail Under Dependence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53911" y="2275783"/>
            <a:ext cx="5145248" cy="412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KM overestimated survival by </a:t>
            </a:r>
            <a:pPr>
              <a:lnSpc>
                <a:spcPct val="130000"/>
              </a:lnSpc>
            </a:pPr>
            <a:r>
              <a:rPr lang="en-US" sz="1084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0.14</a:t>
            </a:r>
            <a:pPr>
              <a:lnSpc>
                <a:spcPct val="130000"/>
              </a:lnSpc>
            </a:pPr>
            <a:r>
              <a:rPr lang="en-US" sz="108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at t=10; Cox HR was </a:t>
            </a:r>
            <a:pPr>
              <a:lnSpc>
                <a:spcPct val="130000"/>
              </a:lnSpc>
            </a:pPr>
            <a:r>
              <a:rPr lang="en-US" sz="1084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26% biased</a:t>
            </a:r>
            <a:pPr>
              <a:lnSpc>
                <a:spcPct val="130000"/>
              </a:lnSpc>
            </a:pPr>
            <a:r>
              <a:rPr lang="en-US" sz="108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 downward (0.5913 vs. true 0.8).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50662" y="2895277"/>
            <a:ext cx="5282913" cy="653911"/>
          </a:xfrm>
          <a:custGeom>
            <a:avLst/>
            <a:gdLst/>
            <a:ahLst/>
            <a:cxnLst/>
            <a:rect l="l" t="t" r="r" b="b"/>
            <a:pathLst>
              <a:path w="5282913" h="653911">
                <a:moveTo>
                  <a:pt x="68831" y="0"/>
                </a:moveTo>
                <a:lnTo>
                  <a:pt x="5214083" y="0"/>
                </a:lnTo>
                <a:cubicBezTo>
                  <a:pt x="5252097" y="0"/>
                  <a:pt x="5282913" y="30817"/>
                  <a:pt x="5282913" y="68831"/>
                </a:cubicBezTo>
                <a:lnTo>
                  <a:pt x="5282913" y="585080"/>
                </a:lnTo>
                <a:cubicBezTo>
                  <a:pt x="5282913" y="623095"/>
                  <a:pt x="5252097" y="653911"/>
                  <a:pt x="5214083" y="653911"/>
                </a:cubicBezTo>
                <a:lnTo>
                  <a:pt x="68831" y="653911"/>
                </a:lnTo>
                <a:cubicBezTo>
                  <a:pt x="30817" y="653911"/>
                  <a:pt x="0" y="623095"/>
                  <a:pt x="0" y="585080"/>
                </a:cubicBezTo>
                <a:lnTo>
                  <a:pt x="0" y="68831"/>
                </a:lnTo>
                <a:cubicBezTo>
                  <a:pt x="0" y="30842"/>
                  <a:pt x="30842" y="0"/>
                  <a:pt x="68831" y="0"/>
                </a:cubicBezTo>
                <a:close/>
              </a:path>
            </a:pathLst>
          </a:custGeom>
          <a:solidFill>
            <a:srgbClr val="2C3E50">
              <a:alpha val="5098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653911" y="2998526"/>
            <a:ext cx="5145248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2. CG Estimator Corrects Bias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53911" y="3239441"/>
            <a:ext cx="5145248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With optimized τ=0.37, bias reduced to </a:t>
            </a:r>
            <a:pPr>
              <a:lnSpc>
                <a:spcPct val="130000"/>
              </a:lnSpc>
            </a:pPr>
            <a:r>
              <a:rPr lang="en-US" sz="1084" b="1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0.0001</a:t>
            </a:r>
            <a:pPr>
              <a:lnSpc>
                <a:spcPct val="130000"/>
              </a:lnSpc>
            </a:pPr>
            <a:r>
              <a:rPr lang="en-US" sz="108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—a 99.9% improvement over KM.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50662" y="3652438"/>
            <a:ext cx="5282913" cy="860409"/>
          </a:xfrm>
          <a:custGeom>
            <a:avLst/>
            <a:gdLst/>
            <a:ahLst/>
            <a:cxnLst/>
            <a:rect l="l" t="t" r="r" b="b"/>
            <a:pathLst>
              <a:path w="5282913" h="860409">
                <a:moveTo>
                  <a:pt x="68833" y="0"/>
                </a:moveTo>
                <a:lnTo>
                  <a:pt x="5214080" y="0"/>
                </a:lnTo>
                <a:cubicBezTo>
                  <a:pt x="5252096" y="0"/>
                  <a:pt x="5282913" y="30817"/>
                  <a:pt x="5282913" y="68833"/>
                </a:cubicBezTo>
                <a:lnTo>
                  <a:pt x="5282913" y="791577"/>
                </a:lnTo>
                <a:cubicBezTo>
                  <a:pt x="5282913" y="829592"/>
                  <a:pt x="5252096" y="860409"/>
                  <a:pt x="5214080" y="860409"/>
                </a:cubicBezTo>
                <a:lnTo>
                  <a:pt x="68833" y="860409"/>
                </a:lnTo>
                <a:cubicBezTo>
                  <a:pt x="30817" y="860409"/>
                  <a:pt x="0" y="829592"/>
                  <a:pt x="0" y="791577"/>
                </a:cubicBezTo>
                <a:lnTo>
                  <a:pt x="0" y="68833"/>
                </a:lnTo>
                <a:cubicBezTo>
                  <a:pt x="0" y="30817"/>
                  <a:pt x="30817" y="0"/>
                  <a:pt x="68833" y="0"/>
                </a:cubicBezTo>
                <a:close/>
              </a:path>
            </a:pathLst>
          </a:custGeom>
          <a:solidFill>
            <a:srgbClr val="5D737E">
              <a:alpha val="10196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653911" y="3755687"/>
            <a:ext cx="5145248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3. Dependence Parameter Matters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53911" y="3996601"/>
            <a:ext cx="5145248" cy="412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Sensitivity analysis confirms τ=0.37 as optimal; extreme values cause over-correction.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50662" y="4616096"/>
            <a:ext cx="5282913" cy="653911"/>
          </a:xfrm>
          <a:custGeom>
            <a:avLst/>
            <a:gdLst/>
            <a:ahLst/>
            <a:cxnLst/>
            <a:rect l="l" t="t" r="r" b="b"/>
            <a:pathLst>
              <a:path w="5282913" h="653911">
                <a:moveTo>
                  <a:pt x="68831" y="0"/>
                </a:moveTo>
                <a:lnTo>
                  <a:pt x="5214083" y="0"/>
                </a:lnTo>
                <a:cubicBezTo>
                  <a:pt x="5252097" y="0"/>
                  <a:pt x="5282913" y="30817"/>
                  <a:pt x="5282913" y="68831"/>
                </a:cubicBezTo>
                <a:lnTo>
                  <a:pt x="5282913" y="585080"/>
                </a:lnTo>
                <a:cubicBezTo>
                  <a:pt x="5282913" y="623095"/>
                  <a:pt x="5252097" y="653911"/>
                  <a:pt x="5214083" y="653911"/>
                </a:cubicBezTo>
                <a:lnTo>
                  <a:pt x="68831" y="653911"/>
                </a:lnTo>
                <a:cubicBezTo>
                  <a:pt x="30817" y="653911"/>
                  <a:pt x="0" y="623095"/>
                  <a:pt x="0" y="585080"/>
                </a:cubicBezTo>
                <a:lnTo>
                  <a:pt x="0" y="68831"/>
                </a:lnTo>
                <a:cubicBezTo>
                  <a:pt x="0" y="30842"/>
                  <a:pt x="30842" y="0"/>
                  <a:pt x="68831" y="0"/>
                </a:cubicBezTo>
                <a:close/>
              </a:path>
            </a:pathLst>
          </a:custGeom>
          <a:solidFill>
            <a:srgbClr val="C8963E">
              <a:alpha val="10196"/>
            </a:srgbClr>
          </a:solidFill>
          <a:ln/>
        </p:spPr>
      </p:sp>
      <p:sp>
        <p:nvSpPr>
          <p:cNvPr id="19" name="Text 17"/>
          <p:cNvSpPr/>
          <p:nvPr/>
        </p:nvSpPr>
        <p:spPr>
          <a:xfrm>
            <a:off x="653911" y="4719345"/>
            <a:ext cx="5145248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4. Large Samples Enhance Precision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53911" y="4960260"/>
            <a:ext cx="5145248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Tight 95% CIs ([-0.0369, 0.0398]) due to n=3,000 with bootstrap validation.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181503" y="1208875"/>
            <a:ext cx="5661493" cy="2959808"/>
          </a:xfrm>
          <a:custGeom>
            <a:avLst/>
            <a:gdLst/>
            <a:ahLst/>
            <a:cxnLst/>
            <a:rect l="l" t="t" r="r" b="b"/>
            <a:pathLst>
              <a:path w="5661493" h="2959808">
                <a:moveTo>
                  <a:pt x="68845" y="0"/>
                </a:moveTo>
                <a:lnTo>
                  <a:pt x="5592648" y="0"/>
                </a:lnTo>
                <a:cubicBezTo>
                  <a:pt x="5630670" y="0"/>
                  <a:pt x="5661493" y="30823"/>
                  <a:pt x="5661493" y="68845"/>
                </a:cubicBezTo>
                <a:lnTo>
                  <a:pt x="5661493" y="2890963"/>
                </a:lnTo>
                <a:cubicBezTo>
                  <a:pt x="5661493" y="2928985"/>
                  <a:pt x="5630670" y="2959808"/>
                  <a:pt x="5592648" y="2959808"/>
                </a:cubicBezTo>
                <a:lnTo>
                  <a:pt x="68845" y="2959808"/>
                </a:lnTo>
                <a:cubicBezTo>
                  <a:pt x="30823" y="2959808"/>
                  <a:pt x="0" y="2928985"/>
                  <a:pt x="0" y="2890963"/>
                </a:cubicBezTo>
                <a:lnTo>
                  <a:pt x="0" y="68845"/>
                </a:lnTo>
                <a:cubicBezTo>
                  <a:pt x="0" y="30848"/>
                  <a:pt x="30848" y="0"/>
                  <a:pt x="68845" y="0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22" name="Shape 20"/>
          <p:cNvSpPr/>
          <p:nvPr/>
        </p:nvSpPr>
        <p:spPr>
          <a:xfrm>
            <a:off x="6353585" y="1380957"/>
            <a:ext cx="412996" cy="412996"/>
          </a:xfrm>
          <a:custGeom>
            <a:avLst/>
            <a:gdLst/>
            <a:ahLst/>
            <a:cxnLst/>
            <a:rect l="l" t="t" r="r" b="b"/>
            <a:pathLst>
              <a:path w="412996" h="412996">
                <a:moveTo>
                  <a:pt x="206498" y="0"/>
                </a:moveTo>
                <a:lnTo>
                  <a:pt x="206498" y="0"/>
                </a:lnTo>
                <a:cubicBezTo>
                  <a:pt x="320544" y="0"/>
                  <a:pt x="412996" y="92452"/>
                  <a:pt x="412996" y="206498"/>
                </a:cubicBezTo>
                <a:lnTo>
                  <a:pt x="412996" y="206498"/>
                </a:lnTo>
                <a:cubicBezTo>
                  <a:pt x="412996" y="320544"/>
                  <a:pt x="320544" y="412996"/>
                  <a:pt x="206498" y="412996"/>
                </a:cubicBezTo>
                <a:lnTo>
                  <a:pt x="206498" y="412996"/>
                </a:lnTo>
                <a:cubicBezTo>
                  <a:pt x="92452" y="412996"/>
                  <a:pt x="0" y="320544"/>
                  <a:pt x="0" y="206498"/>
                </a:cubicBezTo>
                <a:lnTo>
                  <a:pt x="0" y="206498"/>
                </a:lnTo>
                <a:cubicBezTo>
                  <a:pt x="0" y="92452"/>
                  <a:pt x="92452" y="0"/>
                  <a:pt x="206498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23" name="Shape 21"/>
          <p:cNvSpPr/>
          <p:nvPr/>
        </p:nvSpPr>
        <p:spPr>
          <a:xfrm>
            <a:off x="6495553" y="1501414"/>
            <a:ext cx="129061" cy="172082"/>
          </a:xfrm>
          <a:custGeom>
            <a:avLst/>
            <a:gdLst/>
            <a:ahLst/>
            <a:cxnLst/>
            <a:rect l="l" t="t" r="r" b="b"/>
            <a:pathLst>
              <a:path w="129061" h="172082">
                <a:moveTo>
                  <a:pt x="98443" y="129061"/>
                </a:moveTo>
                <a:cubicBezTo>
                  <a:pt x="100896" y="121566"/>
                  <a:pt x="105803" y="114777"/>
                  <a:pt x="111349" y="108929"/>
                </a:cubicBezTo>
                <a:cubicBezTo>
                  <a:pt x="122339" y="97367"/>
                  <a:pt x="129061" y="81739"/>
                  <a:pt x="129061" y="64531"/>
                </a:cubicBezTo>
                <a:cubicBezTo>
                  <a:pt x="129061" y="28904"/>
                  <a:pt x="100157" y="0"/>
                  <a:pt x="64531" y="0"/>
                </a:cubicBezTo>
                <a:cubicBezTo>
                  <a:pt x="28904" y="0"/>
                  <a:pt x="0" y="28904"/>
                  <a:pt x="0" y="64531"/>
                </a:cubicBezTo>
                <a:cubicBezTo>
                  <a:pt x="0" y="81739"/>
                  <a:pt x="6722" y="97367"/>
                  <a:pt x="17712" y="108929"/>
                </a:cubicBezTo>
                <a:cubicBezTo>
                  <a:pt x="23258" y="114777"/>
                  <a:pt x="28199" y="121566"/>
                  <a:pt x="30618" y="129061"/>
                </a:cubicBezTo>
                <a:lnTo>
                  <a:pt x="98409" y="129061"/>
                </a:lnTo>
                <a:close/>
                <a:moveTo>
                  <a:pt x="96796" y="145194"/>
                </a:moveTo>
                <a:lnTo>
                  <a:pt x="32265" y="145194"/>
                </a:lnTo>
                <a:lnTo>
                  <a:pt x="32265" y="150572"/>
                </a:lnTo>
                <a:cubicBezTo>
                  <a:pt x="32265" y="165427"/>
                  <a:pt x="44298" y="177459"/>
                  <a:pt x="59153" y="177459"/>
                </a:cubicBezTo>
                <a:lnTo>
                  <a:pt x="69908" y="177459"/>
                </a:lnTo>
                <a:cubicBezTo>
                  <a:pt x="84764" y="177459"/>
                  <a:pt x="96796" y="165427"/>
                  <a:pt x="96796" y="150572"/>
                </a:cubicBezTo>
                <a:lnTo>
                  <a:pt x="96796" y="145194"/>
                </a:lnTo>
                <a:close/>
                <a:moveTo>
                  <a:pt x="61842" y="37643"/>
                </a:moveTo>
                <a:cubicBezTo>
                  <a:pt x="48465" y="37643"/>
                  <a:pt x="37643" y="48465"/>
                  <a:pt x="37643" y="61842"/>
                </a:cubicBezTo>
                <a:cubicBezTo>
                  <a:pt x="37643" y="66312"/>
                  <a:pt x="34047" y="69908"/>
                  <a:pt x="29577" y="69908"/>
                </a:cubicBezTo>
                <a:cubicBezTo>
                  <a:pt x="25106" y="69908"/>
                  <a:pt x="21510" y="66312"/>
                  <a:pt x="21510" y="61842"/>
                </a:cubicBezTo>
                <a:cubicBezTo>
                  <a:pt x="21510" y="39559"/>
                  <a:pt x="39559" y="21510"/>
                  <a:pt x="61842" y="21510"/>
                </a:cubicBezTo>
                <a:cubicBezTo>
                  <a:pt x="66312" y="21510"/>
                  <a:pt x="69908" y="25106"/>
                  <a:pt x="69908" y="29577"/>
                </a:cubicBezTo>
                <a:cubicBezTo>
                  <a:pt x="69908" y="34047"/>
                  <a:pt x="66312" y="37643"/>
                  <a:pt x="61842" y="37643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24" name="Text 22"/>
          <p:cNvSpPr/>
          <p:nvPr/>
        </p:nvSpPr>
        <p:spPr>
          <a:xfrm>
            <a:off x="6869831" y="1449790"/>
            <a:ext cx="1798255" cy="2753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26" b="1" dirty="0">
                <a:solidFill>
                  <a:srgbClr val="C8963E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Clinical Implications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6330999" y="1966035"/>
            <a:ext cx="174233" cy="154874"/>
          </a:xfrm>
          <a:custGeom>
            <a:avLst/>
            <a:gdLst/>
            <a:ahLst/>
            <a:cxnLst/>
            <a:rect l="l" t="t" r="r" b="b"/>
            <a:pathLst>
              <a:path w="174233" h="154874">
                <a:moveTo>
                  <a:pt x="38718" y="19359"/>
                </a:moveTo>
                <a:cubicBezTo>
                  <a:pt x="38718" y="8681"/>
                  <a:pt x="47400" y="0"/>
                  <a:pt x="58078" y="0"/>
                </a:cubicBezTo>
                <a:lnTo>
                  <a:pt x="116155" y="0"/>
                </a:lnTo>
                <a:cubicBezTo>
                  <a:pt x="126833" y="0"/>
                  <a:pt x="135514" y="8681"/>
                  <a:pt x="135514" y="19359"/>
                </a:cubicBezTo>
                <a:lnTo>
                  <a:pt x="135514" y="38718"/>
                </a:lnTo>
                <a:lnTo>
                  <a:pt x="154874" y="38718"/>
                </a:lnTo>
                <a:cubicBezTo>
                  <a:pt x="165551" y="38718"/>
                  <a:pt x="174233" y="47400"/>
                  <a:pt x="174233" y="58078"/>
                </a:cubicBezTo>
                <a:lnTo>
                  <a:pt x="174233" y="135514"/>
                </a:lnTo>
                <a:cubicBezTo>
                  <a:pt x="174233" y="146192"/>
                  <a:pt x="165551" y="154874"/>
                  <a:pt x="154874" y="154874"/>
                </a:cubicBezTo>
                <a:lnTo>
                  <a:pt x="19359" y="154874"/>
                </a:lnTo>
                <a:cubicBezTo>
                  <a:pt x="8681" y="154874"/>
                  <a:pt x="0" y="146192"/>
                  <a:pt x="0" y="135514"/>
                </a:cubicBezTo>
                <a:lnTo>
                  <a:pt x="0" y="58078"/>
                </a:lnTo>
                <a:cubicBezTo>
                  <a:pt x="0" y="47400"/>
                  <a:pt x="8681" y="38718"/>
                  <a:pt x="19359" y="38718"/>
                </a:cubicBezTo>
                <a:lnTo>
                  <a:pt x="38718" y="38718"/>
                </a:lnTo>
                <a:lnTo>
                  <a:pt x="38718" y="19359"/>
                </a:lnTo>
                <a:close/>
                <a:moveTo>
                  <a:pt x="82277" y="106476"/>
                </a:moveTo>
                <a:cubicBezTo>
                  <a:pt x="76923" y="106476"/>
                  <a:pt x="72597" y="110801"/>
                  <a:pt x="72597" y="116155"/>
                </a:cubicBezTo>
                <a:lnTo>
                  <a:pt x="72597" y="140354"/>
                </a:lnTo>
                <a:lnTo>
                  <a:pt x="101636" y="140354"/>
                </a:lnTo>
                <a:lnTo>
                  <a:pt x="101636" y="116155"/>
                </a:lnTo>
                <a:cubicBezTo>
                  <a:pt x="101636" y="110801"/>
                  <a:pt x="97310" y="106476"/>
                  <a:pt x="91956" y="106476"/>
                </a:cubicBezTo>
                <a:lnTo>
                  <a:pt x="82277" y="106476"/>
                </a:lnTo>
                <a:close/>
                <a:moveTo>
                  <a:pt x="38718" y="111315"/>
                </a:moveTo>
                <a:lnTo>
                  <a:pt x="38718" y="101636"/>
                </a:lnTo>
                <a:cubicBezTo>
                  <a:pt x="38718" y="98974"/>
                  <a:pt x="36541" y="96796"/>
                  <a:pt x="33879" y="96796"/>
                </a:cubicBezTo>
                <a:lnTo>
                  <a:pt x="24199" y="96796"/>
                </a:lnTo>
                <a:cubicBezTo>
                  <a:pt x="21537" y="96796"/>
                  <a:pt x="19359" y="98974"/>
                  <a:pt x="19359" y="101636"/>
                </a:cubicBezTo>
                <a:lnTo>
                  <a:pt x="19359" y="111315"/>
                </a:lnTo>
                <a:cubicBezTo>
                  <a:pt x="19359" y="113977"/>
                  <a:pt x="21537" y="116155"/>
                  <a:pt x="24199" y="116155"/>
                </a:cubicBezTo>
                <a:lnTo>
                  <a:pt x="33879" y="116155"/>
                </a:lnTo>
                <a:cubicBezTo>
                  <a:pt x="36541" y="116155"/>
                  <a:pt x="38718" y="113977"/>
                  <a:pt x="38718" y="111315"/>
                </a:cubicBezTo>
                <a:close/>
                <a:moveTo>
                  <a:pt x="33879" y="77437"/>
                </a:moveTo>
                <a:cubicBezTo>
                  <a:pt x="36541" y="77437"/>
                  <a:pt x="38718" y="75259"/>
                  <a:pt x="38718" y="72597"/>
                </a:cubicBezTo>
                <a:lnTo>
                  <a:pt x="38718" y="62917"/>
                </a:lnTo>
                <a:cubicBezTo>
                  <a:pt x="38718" y="60256"/>
                  <a:pt x="36541" y="58078"/>
                  <a:pt x="33879" y="58078"/>
                </a:cubicBezTo>
                <a:lnTo>
                  <a:pt x="24199" y="58078"/>
                </a:lnTo>
                <a:cubicBezTo>
                  <a:pt x="21537" y="58078"/>
                  <a:pt x="19359" y="60256"/>
                  <a:pt x="19359" y="62917"/>
                </a:cubicBezTo>
                <a:lnTo>
                  <a:pt x="19359" y="72597"/>
                </a:lnTo>
                <a:cubicBezTo>
                  <a:pt x="19359" y="75259"/>
                  <a:pt x="21537" y="77437"/>
                  <a:pt x="24199" y="77437"/>
                </a:cubicBezTo>
                <a:lnTo>
                  <a:pt x="33879" y="77437"/>
                </a:lnTo>
                <a:close/>
                <a:moveTo>
                  <a:pt x="154874" y="111315"/>
                </a:moveTo>
                <a:lnTo>
                  <a:pt x="154874" y="101636"/>
                </a:lnTo>
                <a:cubicBezTo>
                  <a:pt x="154874" y="98974"/>
                  <a:pt x="152696" y="96796"/>
                  <a:pt x="150034" y="96796"/>
                </a:cubicBezTo>
                <a:lnTo>
                  <a:pt x="140354" y="96796"/>
                </a:lnTo>
                <a:cubicBezTo>
                  <a:pt x="137692" y="96796"/>
                  <a:pt x="135514" y="98974"/>
                  <a:pt x="135514" y="101636"/>
                </a:cubicBezTo>
                <a:lnTo>
                  <a:pt x="135514" y="111315"/>
                </a:lnTo>
                <a:cubicBezTo>
                  <a:pt x="135514" y="113977"/>
                  <a:pt x="137692" y="116155"/>
                  <a:pt x="140354" y="116155"/>
                </a:cubicBezTo>
                <a:lnTo>
                  <a:pt x="150034" y="116155"/>
                </a:lnTo>
                <a:cubicBezTo>
                  <a:pt x="152696" y="116155"/>
                  <a:pt x="154874" y="113977"/>
                  <a:pt x="154874" y="111315"/>
                </a:cubicBezTo>
                <a:close/>
                <a:moveTo>
                  <a:pt x="150034" y="77437"/>
                </a:moveTo>
                <a:cubicBezTo>
                  <a:pt x="152696" y="77437"/>
                  <a:pt x="154874" y="75259"/>
                  <a:pt x="154874" y="72597"/>
                </a:cubicBezTo>
                <a:lnTo>
                  <a:pt x="154874" y="62917"/>
                </a:lnTo>
                <a:cubicBezTo>
                  <a:pt x="154874" y="60256"/>
                  <a:pt x="152696" y="58078"/>
                  <a:pt x="150034" y="58078"/>
                </a:cubicBezTo>
                <a:lnTo>
                  <a:pt x="140354" y="58078"/>
                </a:lnTo>
                <a:cubicBezTo>
                  <a:pt x="137692" y="58078"/>
                  <a:pt x="135514" y="60256"/>
                  <a:pt x="135514" y="62917"/>
                </a:cubicBezTo>
                <a:lnTo>
                  <a:pt x="135514" y="72597"/>
                </a:lnTo>
                <a:cubicBezTo>
                  <a:pt x="135514" y="75259"/>
                  <a:pt x="137692" y="77437"/>
                  <a:pt x="140354" y="77437"/>
                </a:cubicBezTo>
                <a:lnTo>
                  <a:pt x="150034" y="77437"/>
                </a:lnTo>
                <a:close/>
                <a:moveTo>
                  <a:pt x="79857" y="31459"/>
                </a:moveTo>
                <a:lnTo>
                  <a:pt x="79857" y="41138"/>
                </a:lnTo>
                <a:lnTo>
                  <a:pt x="70177" y="41138"/>
                </a:lnTo>
                <a:cubicBezTo>
                  <a:pt x="67515" y="41138"/>
                  <a:pt x="65337" y="43316"/>
                  <a:pt x="65337" y="45978"/>
                </a:cubicBezTo>
                <a:lnTo>
                  <a:pt x="65337" y="50818"/>
                </a:lnTo>
                <a:cubicBezTo>
                  <a:pt x="65337" y="53480"/>
                  <a:pt x="67515" y="55658"/>
                  <a:pt x="70177" y="55658"/>
                </a:cubicBezTo>
                <a:lnTo>
                  <a:pt x="79857" y="55658"/>
                </a:lnTo>
                <a:lnTo>
                  <a:pt x="79857" y="65337"/>
                </a:lnTo>
                <a:cubicBezTo>
                  <a:pt x="79857" y="67999"/>
                  <a:pt x="82035" y="70177"/>
                  <a:pt x="84697" y="70177"/>
                </a:cubicBezTo>
                <a:lnTo>
                  <a:pt x="89536" y="70177"/>
                </a:lnTo>
                <a:cubicBezTo>
                  <a:pt x="92198" y="70177"/>
                  <a:pt x="94376" y="67999"/>
                  <a:pt x="94376" y="65337"/>
                </a:cubicBezTo>
                <a:lnTo>
                  <a:pt x="94376" y="55658"/>
                </a:lnTo>
                <a:lnTo>
                  <a:pt x="104056" y="55658"/>
                </a:lnTo>
                <a:cubicBezTo>
                  <a:pt x="106718" y="55658"/>
                  <a:pt x="108896" y="53480"/>
                  <a:pt x="108896" y="50818"/>
                </a:cubicBezTo>
                <a:lnTo>
                  <a:pt x="108896" y="45978"/>
                </a:lnTo>
                <a:cubicBezTo>
                  <a:pt x="108896" y="43316"/>
                  <a:pt x="106718" y="41138"/>
                  <a:pt x="104056" y="41138"/>
                </a:cubicBezTo>
                <a:lnTo>
                  <a:pt x="94376" y="41138"/>
                </a:lnTo>
                <a:lnTo>
                  <a:pt x="94376" y="31459"/>
                </a:lnTo>
                <a:cubicBezTo>
                  <a:pt x="94376" y="28797"/>
                  <a:pt x="92198" y="26619"/>
                  <a:pt x="89536" y="26619"/>
                </a:cubicBezTo>
                <a:lnTo>
                  <a:pt x="84697" y="26619"/>
                </a:lnTo>
                <a:cubicBezTo>
                  <a:pt x="82035" y="26619"/>
                  <a:pt x="79857" y="28797"/>
                  <a:pt x="79857" y="31459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26" name="Text 24"/>
          <p:cNvSpPr/>
          <p:nvPr/>
        </p:nvSpPr>
        <p:spPr>
          <a:xfrm>
            <a:off x="6589660" y="1931619"/>
            <a:ext cx="5153852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dirty="0">
                <a:solidFill>
                  <a:srgbClr val="E9ECEF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Trial Design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589660" y="2138117"/>
            <a:ext cx="5153852" cy="412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E9ECEF">
                    <a:alpha val="9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Researchers should assess censoring mechanisms and consider copula-based methods when dropout is treatment-related.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340679" y="2688779"/>
            <a:ext cx="154874" cy="154874"/>
          </a:xfrm>
          <a:custGeom>
            <a:avLst/>
            <a:gdLst/>
            <a:ahLst/>
            <a:cxnLst/>
            <a:rect l="l" t="t" r="r" b="b"/>
            <a:pathLst>
              <a:path w="154874" h="154874">
                <a:moveTo>
                  <a:pt x="19359" y="33879"/>
                </a:moveTo>
                <a:cubicBezTo>
                  <a:pt x="19359" y="25863"/>
                  <a:pt x="25863" y="19359"/>
                  <a:pt x="33879" y="19359"/>
                </a:cubicBezTo>
                <a:cubicBezTo>
                  <a:pt x="41895" y="19359"/>
                  <a:pt x="48398" y="25863"/>
                  <a:pt x="48398" y="33879"/>
                </a:cubicBezTo>
                <a:lnTo>
                  <a:pt x="48398" y="67757"/>
                </a:lnTo>
                <a:lnTo>
                  <a:pt x="19359" y="67757"/>
                </a:lnTo>
                <a:lnTo>
                  <a:pt x="19359" y="33879"/>
                </a:lnTo>
                <a:close/>
                <a:moveTo>
                  <a:pt x="53238" y="111315"/>
                </a:moveTo>
                <a:cubicBezTo>
                  <a:pt x="53238" y="96584"/>
                  <a:pt x="58713" y="83124"/>
                  <a:pt x="67757" y="72900"/>
                </a:cubicBezTo>
                <a:lnTo>
                  <a:pt x="67757" y="33879"/>
                </a:lnTo>
                <a:cubicBezTo>
                  <a:pt x="67757" y="15155"/>
                  <a:pt x="52603" y="0"/>
                  <a:pt x="33879" y="0"/>
                </a:cubicBezTo>
                <a:cubicBezTo>
                  <a:pt x="15155" y="0"/>
                  <a:pt x="0" y="15155"/>
                  <a:pt x="0" y="33879"/>
                </a:cubicBezTo>
                <a:lnTo>
                  <a:pt x="0" y="120995"/>
                </a:lnTo>
                <a:cubicBezTo>
                  <a:pt x="0" y="139719"/>
                  <a:pt x="15155" y="154874"/>
                  <a:pt x="33879" y="154874"/>
                </a:cubicBezTo>
                <a:cubicBezTo>
                  <a:pt x="45161" y="154874"/>
                  <a:pt x="55143" y="149368"/>
                  <a:pt x="61314" y="140868"/>
                </a:cubicBezTo>
                <a:cubicBezTo>
                  <a:pt x="56172" y="132217"/>
                  <a:pt x="53238" y="122114"/>
                  <a:pt x="53238" y="111315"/>
                </a:cubicBezTo>
                <a:close/>
                <a:moveTo>
                  <a:pt x="72809" y="131703"/>
                </a:moveTo>
                <a:cubicBezTo>
                  <a:pt x="74200" y="134335"/>
                  <a:pt x="77739" y="134637"/>
                  <a:pt x="79857" y="132520"/>
                </a:cubicBezTo>
                <a:lnTo>
                  <a:pt x="132520" y="79857"/>
                </a:lnTo>
                <a:cubicBezTo>
                  <a:pt x="134637" y="77739"/>
                  <a:pt x="134335" y="74200"/>
                  <a:pt x="131703" y="72809"/>
                </a:cubicBezTo>
                <a:cubicBezTo>
                  <a:pt x="125623" y="69572"/>
                  <a:pt x="118696" y="67757"/>
                  <a:pt x="111315" y="67757"/>
                </a:cubicBezTo>
                <a:cubicBezTo>
                  <a:pt x="87268" y="67757"/>
                  <a:pt x="67757" y="87268"/>
                  <a:pt x="67757" y="111315"/>
                </a:cubicBezTo>
                <a:cubicBezTo>
                  <a:pt x="67757" y="118666"/>
                  <a:pt x="69572" y="125623"/>
                  <a:pt x="72809" y="131703"/>
                </a:cubicBezTo>
                <a:close/>
                <a:moveTo>
                  <a:pt x="90111" y="142774"/>
                </a:moveTo>
                <a:cubicBezTo>
                  <a:pt x="87994" y="144892"/>
                  <a:pt x="88296" y="148431"/>
                  <a:pt x="90928" y="149822"/>
                </a:cubicBezTo>
                <a:cubicBezTo>
                  <a:pt x="97008" y="153059"/>
                  <a:pt x="103935" y="154874"/>
                  <a:pt x="111315" y="154874"/>
                </a:cubicBezTo>
                <a:cubicBezTo>
                  <a:pt x="135363" y="154874"/>
                  <a:pt x="154874" y="135363"/>
                  <a:pt x="154874" y="111315"/>
                </a:cubicBezTo>
                <a:cubicBezTo>
                  <a:pt x="154874" y="103965"/>
                  <a:pt x="153059" y="97008"/>
                  <a:pt x="149822" y="90928"/>
                </a:cubicBezTo>
                <a:cubicBezTo>
                  <a:pt x="148431" y="88296"/>
                  <a:pt x="144892" y="87994"/>
                  <a:pt x="142774" y="90111"/>
                </a:cubicBezTo>
                <a:lnTo>
                  <a:pt x="90111" y="142774"/>
                </a:ln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29" name="Text 27"/>
          <p:cNvSpPr/>
          <p:nvPr/>
        </p:nvSpPr>
        <p:spPr>
          <a:xfrm>
            <a:off x="6589571" y="2654363"/>
            <a:ext cx="5153852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dirty="0">
                <a:solidFill>
                  <a:srgbClr val="E9ECEF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Regulatory Submissions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589571" y="2860861"/>
            <a:ext cx="5153852" cy="412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E9ECEF">
                    <a:alpha val="9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Sensitivity analyses using CG estimators can strengthen regulatory evidence by addressing dependent censoring concerns.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325622" y="3411523"/>
            <a:ext cx="193592" cy="154874"/>
          </a:xfrm>
          <a:custGeom>
            <a:avLst/>
            <a:gdLst/>
            <a:ahLst/>
            <a:cxnLst/>
            <a:rect l="l" t="t" r="r" b="b"/>
            <a:pathLst>
              <a:path w="193592" h="154874">
                <a:moveTo>
                  <a:pt x="96796" y="4840"/>
                </a:moveTo>
                <a:cubicBezTo>
                  <a:pt x="114159" y="4840"/>
                  <a:pt x="128255" y="18936"/>
                  <a:pt x="128255" y="36299"/>
                </a:cubicBezTo>
                <a:cubicBezTo>
                  <a:pt x="128255" y="53661"/>
                  <a:pt x="114159" y="67757"/>
                  <a:pt x="96796" y="67757"/>
                </a:cubicBezTo>
                <a:cubicBezTo>
                  <a:pt x="79434" y="67757"/>
                  <a:pt x="65337" y="53661"/>
                  <a:pt x="65337" y="36299"/>
                </a:cubicBezTo>
                <a:cubicBezTo>
                  <a:pt x="65337" y="18936"/>
                  <a:pt x="79434" y="4840"/>
                  <a:pt x="96796" y="4840"/>
                </a:cubicBezTo>
                <a:close/>
                <a:moveTo>
                  <a:pt x="29039" y="26619"/>
                </a:moveTo>
                <a:cubicBezTo>
                  <a:pt x="41059" y="26619"/>
                  <a:pt x="50818" y="36378"/>
                  <a:pt x="50818" y="48398"/>
                </a:cubicBezTo>
                <a:cubicBezTo>
                  <a:pt x="50818" y="60418"/>
                  <a:pt x="41059" y="70177"/>
                  <a:pt x="29039" y="70177"/>
                </a:cubicBezTo>
                <a:cubicBezTo>
                  <a:pt x="17019" y="70177"/>
                  <a:pt x="7260" y="60418"/>
                  <a:pt x="7260" y="48398"/>
                </a:cubicBezTo>
                <a:cubicBezTo>
                  <a:pt x="7260" y="36378"/>
                  <a:pt x="17019" y="26619"/>
                  <a:pt x="29039" y="26619"/>
                </a:cubicBezTo>
                <a:close/>
                <a:moveTo>
                  <a:pt x="0" y="125835"/>
                </a:moveTo>
                <a:cubicBezTo>
                  <a:pt x="0" y="104449"/>
                  <a:pt x="17333" y="87116"/>
                  <a:pt x="38718" y="87116"/>
                </a:cubicBezTo>
                <a:cubicBezTo>
                  <a:pt x="42590" y="87116"/>
                  <a:pt x="46341" y="87691"/>
                  <a:pt x="49880" y="88750"/>
                </a:cubicBezTo>
                <a:cubicBezTo>
                  <a:pt x="39928" y="99881"/>
                  <a:pt x="33879" y="114582"/>
                  <a:pt x="33879" y="130675"/>
                </a:cubicBezTo>
                <a:lnTo>
                  <a:pt x="33879" y="135514"/>
                </a:lnTo>
                <a:cubicBezTo>
                  <a:pt x="33879" y="138963"/>
                  <a:pt x="34605" y="142230"/>
                  <a:pt x="35905" y="145194"/>
                </a:cubicBezTo>
                <a:lnTo>
                  <a:pt x="9680" y="145194"/>
                </a:lnTo>
                <a:cubicBezTo>
                  <a:pt x="4326" y="145194"/>
                  <a:pt x="0" y="140868"/>
                  <a:pt x="0" y="135514"/>
                </a:cubicBezTo>
                <a:lnTo>
                  <a:pt x="0" y="125835"/>
                </a:lnTo>
                <a:close/>
                <a:moveTo>
                  <a:pt x="157687" y="145194"/>
                </a:moveTo>
                <a:cubicBezTo>
                  <a:pt x="158988" y="142230"/>
                  <a:pt x="159713" y="138963"/>
                  <a:pt x="159713" y="135514"/>
                </a:cubicBezTo>
                <a:lnTo>
                  <a:pt x="159713" y="130675"/>
                </a:lnTo>
                <a:cubicBezTo>
                  <a:pt x="159713" y="114582"/>
                  <a:pt x="153664" y="99881"/>
                  <a:pt x="143712" y="88750"/>
                </a:cubicBezTo>
                <a:cubicBezTo>
                  <a:pt x="147251" y="87691"/>
                  <a:pt x="151002" y="87116"/>
                  <a:pt x="154874" y="87116"/>
                </a:cubicBezTo>
                <a:cubicBezTo>
                  <a:pt x="176260" y="87116"/>
                  <a:pt x="193592" y="104449"/>
                  <a:pt x="193592" y="125835"/>
                </a:cubicBezTo>
                <a:lnTo>
                  <a:pt x="193592" y="135514"/>
                </a:lnTo>
                <a:cubicBezTo>
                  <a:pt x="193592" y="140868"/>
                  <a:pt x="189267" y="145194"/>
                  <a:pt x="183912" y="145194"/>
                </a:cubicBezTo>
                <a:lnTo>
                  <a:pt x="157687" y="145194"/>
                </a:lnTo>
                <a:close/>
                <a:moveTo>
                  <a:pt x="142774" y="48398"/>
                </a:moveTo>
                <a:cubicBezTo>
                  <a:pt x="142774" y="36378"/>
                  <a:pt x="152533" y="26619"/>
                  <a:pt x="164553" y="26619"/>
                </a:cubicBezTo>
                <a:cubicBezTo>
                  <a:pt x="176574" y="26619"/>
                  <a:pt x="186332" y="36378"/>
                  <a:pt x="186332" y="48398"/>
                </a:cubicBezTo>
                <a:cubicBezTo>
                  <a:pt x="186332" y="60418"/>
                  <a:pt x="176574" y="70177"/>
                  <a:pt x="164553" y="70177"/>
                </a:cubicBezTo>
                <a:cubicBezTo>
                  <a:pt x="152533" y="70177"/>
                  <a:pt x="142774" y="60418"/>
                  <a:pt x="142774" y="48398"/>
                </a:cubicBezTo>
                <a:close/>
                <a:moveTo>
                  <a:pt x="48398" y="130675"/>
                </a:moveTo>
                <a:cubicBezTo>
                  <a:pt x="48398" y="103935"/>
                  <a:pt x="70056" y="82277"/>
                  <a:pt x="96796" y="82277"/>
                </a:cubicBezTo>
                <a:cubicBezTo>
                  <a:pt x="123536" y="82277"/>
                  <a:pt x="145194" y="103935"/>
                  <a:pt x="145194" y="130675"/>
                </a:cubicBezTo>
                <a:lnTo>
                  <a:pt x="145194" y="135514"/>
                </a:lnTo>
                <a:cubicBezTo>
                  <a:pt x="145194" y="140868"/>
                  <a:pt x="140868" y="145194"/>
                  <a:pt x="135514" y="145194"/>
                </a:cubicBezTo>
                <a:lnTo>
                  <a:pt x="58078" y="145194"/>
                </a:lnTo>
                <a:cubicBezTo>
                  <a:pt x="52724" y="145194"/>
                  <a:pt x="48398" y="140868"/>
                  <a:pt x="48398" y="135514"/>
                </a:cubicBezTo>
                <a:lnTo>
                  <a:pt x="48398" y="130675"/>
                </a:ln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32" name="Text 30"/>
          <p:cNvSpPr/>
          <p:nvPr/>
        </p:nvSpPr>
        <p:spPr>
          <a:xfrm>
            <a:off x="6596740" y="3377107"/>
            <a:ext cx="5145248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b="1" dirty="0">
                <a:solidFill>
                  <a:srgbClr val="E9ECEF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Patient Safety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596740" y="3583605"/>
            <a:ext cx="5145248" cy="412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84" dirty="0">
                <a:solidFill>
                  <a:srgbClr val="E9ECEF">
                    <a:alpha val="9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Accurate survival estimates ensure proper evaluation of treatment benefits vs. risks, informing patient care decisions.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198711" y="4306349"/>
            <a:ext cx="5644285" cy="1359447"/>
          </a:xfrm>
          <a:custGeom>
            <a:avLst/>
            <a:gdLst/>
            <a:ahLst/>
            <a:cxnLst/>
            <a:rect l="l" t="t" r="r" b="b"/>
            <a:pathLst>
              <a:path w="5644285" h="1359447">
                <a:moveTo>
                  <a:pt x="34416" y="0"/>
                </a:moveTo>
                <a:lnTo>
                  <a:pt x="5575456" y="0"/>
                </a:lnTo>
                <a:cubicBezTo>
                  <a:pt x="5613469" y="0"/>
                  <a:pt x="5644285" y="30816"/>
                  <a:pt x="5644285" y="68829"/>
                </a:cubicBezTo>
                <a:lnTo>
                  <a:pt x="5644285" y="1290618"/>
                </a:lnTo>
                <a:cubicBezTo>
                  <a:pt x="5644285" y="1328631"/>
                  <a:pt x="5613469" y="1359447"/>
                  <a:pt x="5575456" y="1359447"/>
                </a:cubicBezTo>
                <a:lnTo>
                  <a:pt x="34416" y="1359447"/>
                </a:lnTo>
                <a:cubicBezTo>
                  <a:pt x="15409" y="1359447"/>
                  <a:pt x="0" y="1344038"/>
                  <a:pt x="0" y="1325030"/>
                </a:cubicBezTo>
                <a:lnTo>
                  <a:pt x="0" y="34416"/>
                </a:lnTo>
                <a:cubicBezTo>
                  <a:pt x="0" y="15421"/>
                  <a:pt x="15421" y="0"/>
                  <a:pt x="34416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51625" dist="34416" dir="5400000">
              <a:srgbClr val="000000">
                <a:alpha val="10196"/>
              </a:srgbClr>
            </a:outerShdw>
          </a:effectLst>
        </p:spPr>
      </p:sp>
      <p:sp>
        <p:nvSpPr>
          <p:cNvPr id="35" name="Shape 33"/>
          <p:cNvSpPr/>
          <p:nvPr/>
        </p:nvSpPr>
        <p:spPr>
          <a:xfrm>
            <a:off x="6198711" y="4306349"/>
            <a:ext cx="34416" cy="1359447"/>
          </a:xfrm>
          <a:custGeom>
            <a:avLst/>
            <a:gdLst/>
            <a:ahLst/>
            <a:cxnLst/>
            <a:rect l="l" t="t" r="r" b="b"/>
            <a:pathLst>
              <a:path w="34416" h="1359447">
                <a:moveTo>
                  <a:pt x="34416" y="0"/>
                </a:moveTo>
                <a:lnTo>
                  <a:pt x="34416" y="0"/>
                </a:lnTo>
                <a:lnTo>
                  <a:pt x="34416" y="1359447"/>
                </a:lnTo>
                <a:lnTo>
                  <a:pt x="34416" y="1359447"/>
                </a:lnTo>
                <a:cubicBezTo>
                  <a:pt x="15409" y="1359447"/>
                  <a:pt x="0" y="1344038"/>
                  <a:pt x="0" y="1325030"/>
                </a:cubicBezTo>
                <a:lnTo>
                  <a:pt x="0" y="34416"/>
                </a:lnTo>
                <a:cubicBezTo>
                  <a:pt x="0" y="15409"/>
                  <a:pt x="15409" y="0"/>
                  <a:pt x="34416" y="0"/>
                </a:cubicBezTo>
                <a:close/>
              </a:path>
            </a:pathLst>
          </a:custGeom>
          <a:solidFill>
            <a:srgbClr val="5D737E"/>
          </a:solidFill>
          <a:ln/>
        </p:spPr>
      </p:sp>
      <p:sp>
        <p:nvSpPr>
          <p:cNvPr id="36" name="Shape 34"/>
          <p:cNvSpPr/>
          <p:nvPr/>
        </p:nvSpPr>
        <p:spPr>
          <a:xfrm>
            <a:off x="6420267" y="4512847"/>
            <a:ext cx="150572" cy="172082"/>
          </a:xfrm>
          <a:custGeom>
            <a:avLst/>
            <a:gdLst/>
            <a:ahLst/>
            <a:cxnLst/>
            <a:rect l="l" t="t" r="r" b="b"/>
            <a:pathLst>
              <a:path w="150572" h="172082">
                <a:moveTo>
                  <a:pt x="96796" y="0"/>
                </a:moveTo>
                <a:lnTo>
                  <a:pt x="43020" y="0"/>
                </a:lnTo>
                <a:cubicBezTo>
                  <a:pt x="37072" y="0"/>
                  <a:pt x="32265" y="4806"/>
                  <a:pt x="32265" y="10755"/>
                </a:cubicBezTo>
                <a:cubicBezTo>
                  <a:pt x="32265" y="16704"/>
                  <a:pt x="37072" y="21510"/>
                  <a:pt x="43020" y="21510"/>
                </a:cubicBezTo>
                <a:lnTo>
                  <a:pt x="43020" y="72429"/>
                </a:lnTo>
                <a:lnTo>
                  <a:pt x="2521" y="143278"/>
                </a:lnTo>
                <a:cubicBezTo>
                  <a:pt x="874" y="146202"/>
                  <a:pt x="0" y="149463"/>
                  <a:pt x="0" y="152823"/>
                </a:cubicBezTo>
                <a:cubicBezTo>
                  <a:pt x="0" y="163478"/>
                  <a:pt x="8604" y="172082"/>
                  <a:pt x="19258" y="172082"/>
                </a:cubicBezTo>
                <a:lnTo>
                  <a:pt x="131313" y="172082"/>
                </a:lnTo>
                <a:cubicBezTo>
                  <a:pt x="141934" y="172082"/>
                  <a:pt x="150572" y="163478"/>
                  <a:pt x="150572" y="152823"/>
                </a:cubicBezTo>
                <a:cubicBezTo>
                  <a:pt x="150572" y="149463"/>
                  <a:pt x="149698" y="146169"/>
                  <a:pt x="148051" y="143278"/>
                </a:cubicBezTo>
                <a:lnTo>
                  <a:pt x="107551" y="72429"/>
                </a:lnTo>
                <a:lnTo>
                  <a:pt x="107551" y="21510"/>
                </a:lnTo>
                <a:cubicBezTo>
                  <a:pt x="113500" y="21510"/>
                  <a:pt x="118306" y="16704"/>
                  <a:pt x="118306" y="10755"/>
                </a:cubicBezTo>
                <a:cubicBezTo>
                  <a:pt x="118306" y="4806"/>
                  <a:pt x="113500" y="0"/>
                  <a:pt x="107551" y="0"/>
                </a:cubicBezTo>
                <a:lnTo>
                  <a:pt x="96796" y="0"/>
                </a:lnTo>
                <a:close/>
                <a:moveTo>
                  <a:pt x="64531" y="72429"/>
                </a:moveTo>
                <a:lnTo>
                  <a:pt x="64531" y="21510"/>
                </a:lnTo>
                <a:lnTo>
                  <a:pt x="86041" y="21510"/>
                </a:lnTo>
                <a:lnTo>
                  <a:pt x="86041" y="72429"/>
                </a:lnTo>
                <a:cubicBezTo>
                  <a:pt x="86041" y="76160"/>
                  <a:pt x="87016" y="79857"/>
                  <a:pt x="88864" y="83117"/>
                </a:cubicBezTo>
                <a:lnTo>
                  <a:pt x="102846" y="107551"/>
                </a:lnTo>
                <a:lnTo>
                  <a:pt x="47726" y="107551"/>
                </a:lnTo>
                <a:lnTo>
                  <a:pt x="61707" y="83117"/>
                </a:lnTo>
                <a:cubicBezTo>
                  <a:pt x="63556" y="79857"/>
                  <a:pt x="64531" y="76193"/>
                  <a:pt x="64531" y="72429"/>
                </a:cubicBezTo>
                <a:close/>
              </a:path>
            </a:pathLst>
          </a:custGeom>
          <a:solidFill>
            <a:srgbClr val="5D737E"/>
          </a:solidFill>
          <a:ln/>
        </p:spPr>
      </p:sp>
      <p:sp>
        <p:nvSpPr>
          <p:cNvPr id="37" name="Text 35"/>
          <p:cNvSpPr/>
          <p:nvPr/>
        </p:nvSpPr>
        <p:spPr>
          <a:xfrm>
            <a:off x="6603104" y="4478430"/>
            <a:ext cx="5153852" cy="2409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Methodological Impact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388001" y="4822594"/>
            <a:ext cx="5351746" cy="6711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8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This study confirms that copula-based approaches can significantly improve survival analysis accuracy in trials with treatment-dependent censoring, establishing a foundation for more reliable health research methodology.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52768" y="5812065"/>
            <a:ext cx="2753310" cy="843201"/>
          </a:xfrm>
          <a:custGeom>
            <a:avLst/>
            <a:gdLst/>
            <a:ahLst/>
            <a:cxnLst/>
            <a:rect l="l" t="t" r="r" b="b"/>
            <a:pathLst>
              <a:path w="2753310" h="843201">
                <a:moveTo>
                  <a:pt x="68831" y="0"/>
                </a:moveTo>
                <a:lnTo>
                  <a:pt x="2684479" y="0"/>
                </a:lnTo>
                <a:cubicBezTo>
                  <a:pt x="2722493" y="0"/>
                  <a:pt x="2753310" y="30816"/>
                  <a:pt x="2753310" y="68831"/>
                </a:cubicBezTo>
                <a:lnTo>
                  <a:pt x="2753310" y="774371"/>
                </a:lnTo>
                <a:cubicBezTo>
                  <a:pt x="2753310" y="812385"/>
                  <a:pt x="2722493" y="843201"/>
                  <a:pt x="2684479" y="843201"/>
                </a:cubicBezTo>
                <a:lnTo>
                  <a:pt x="68831" y="843201"/>
                </a:lnTo>
                <a:cubicBezTo>
                  <a:pt x="30816" y="843201"/>
                  <a:pt x="0" y="812385"/>
                  <a:pt x="0" y="774371"/>
                </a:cubicBezTo>
                <a:lnTo>
                  <a:pt x="0" y="68831"/>
                </a:lnTo>
                <a:cubicBezTo>
                  <a:pt x="0" y="30842"/>
                  <a:pt x="30842" y="0"/>
                  <a:pt x="68831" y="0"/>
                </a:cubicBezTo>
                <a:close/>
              </a:path>
            </a:pathLst>
          </a:custGeom>
          <a:solidFill>
            <a:srgbClr val="C8963E">
              <a:alpha val="10196"/>
            </a:srgbClr>
          </a:solidFill>
          <a:ln w="25400">
            <a:solidFill>
              <a:srgbClr val="C8963E"/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434507" y="5958335"/>
            <a:ext cx="2589832" cy="3097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32" b="1" dirty="0">
                <a:solidFill>
                  <a:srgbClr val="C8963E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99.9%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464621" y="6302498"/>
            <a:ext cx="2529603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Bias Reduction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3262833" y="5812065"/>
            <a:ext cx="2753310" cy="843201"/>
          </a:xfrm>
          <a:custGeom>
            <a:avLst/>
            <a:gdLst/>
            <a:ahLst/>
            <a:cxnLst/>
            <a:rect l="l" t="t" r="r" b="b"/>
            <a:pathLst>
              <a:path w="2753310" h="843201">
                <a:moveTo>
                  <a:pt x="68831" y="0"/>
                </a:moveTo>
                <a:lnTo>
                  <a:pt x="2684479" y="0"/>
                </a:lnTo>
                <a:cubicBezTo>
                  <a:pt x="2722493" y="0"/>
                  <a:pt x="2753310" y="30816"/>
                  <a:pt x="2753310" y="68831"/>
                </a:cubicBezTo>
                <a:lnTo>
                  <a:pt x="2753310" y="774371"/>
                </a:lnTo>
                <a:cubicBezTo>
                  <a:pt x="2753310" y="812385"/>
                  <a:pt x="2722493" y="843201"/>
                  <a:pt x="2684479" y="843201"/>
                </a:cubicBezTo>
                <a:lnTo>
                  <a:pt x="68831" y="843201"/>
                </a:lnTo>
                <a:cubicBezTo>
                  <a:pt x="30816" y="843201"/>
                  <a:pt x="0" y="812385"/>
                  <a:pt x="0" y="774371"/>
                </a:cubicBezTo>
                <a:lnTo>
                  <a:pt x="0" y="68831"/>
                </a:lnTo>
                <a:cubicBezTo>
                  <a:pt x="0" y="30842"/>
                  <a:pt x="30842" y="0"/>
                  <a:pt x="68831" y="0"/>
                </a:cubicBezTo>
                <a:close/>
              </a:path>
            </a:pathLst>
          </a:custGeom>
          <a:solidFill>
            <a:srgbClr val="2C3E50">
              <a:alpha val="10196"/>
            </a:srgbClr>
          </a:solidFill>
          <a:ln w="25400">
            <a:solidFill>
              <a:srgbClr val="2C3E50"/>
            </a:solidFill>
            <a:prstDash val="solid"/>
          </a:ln>
        </p:spPr>
      </p:sp>
      <p:sp>
        <p:nvSpPr>
          <p:cNvPr id="43" name="Text 41"/>
          <p:cNvSpPr/>
          <p:nvPr/>
        </p:nvSpPr>
        <p:spPr>
          <a:xfrm>
            <a:off x="3344572" y="5958335"/>
            <a:ext cx="2589832" cy="3097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32" b="1" dirty="0">
                <a:solidFill>
                  <a:srgbClr val="2C3E50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0.0001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3374687" y="6302498"/>
            <a:ext cx="2529603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CG Bias at t=10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172899" y="5812065"/>
            <a:ext cx="2753310" cy="843201"/>
          </a:xfrm>
          <a:custGeom>
            <a:avLst/>
            <a:gdLst/>
            <a:ahLst/>
            <a:cxnLst/>
            <a:rect l="l" t="t" r="r" b="b"/>
            <a:pathLst>
              <a:path w="2753310" h="843201">
                <a:moveTo>
                  <a:pt x="68831" y="0"/>
                </a:moveTo>
                <a:lnTo>
                  <a:pt x="2684479" y="0"/>
                </a:lnTo>
                <a:cubicBezTo>
                  <a:pt x="2722493" y="0"/>
                  <a:pt x="2753310" y="30816"/>
                  <a:pt x="2753310" y="68831"/>
                </a:cubicBezTo>
                <a:lnTo>
                  <a:pt x="2753310" y="774371"/>
                </a:lnTo>
                <a:cubicBezTo>
                  <a:pt x="2753310" y="812385"/>
                  <a:pt x="2722493" y="843201"/>
                  <a:pt x="2684479" y="843201"/>
                </a:cubicBezTo>
                <a:lnTo>
                  <a:pt x="68831" y="843201"/>
                </a:lnTo>
                <a:cubicBezTo>
                  <a:pt x="30816" y="843201"/>
                  <a:pt x="0" y="812385"/>
                  <a:pt x="0" y="774371"/>
                </a:cubicBezTo>
                <a:lnTo>
                  <a:pt x="0" y="68831"/>
                </a:lnTo>
                <a:cubicBezTo>
                  <a:pt x="0" y="30842"/>
                  <a:pt x="30842" y="0"/>
                  <a:pt x="68831" y="0"/>
                </a:cubicBezTo>
                <a:close/>
              </a:path>
            </a:pathLst>
          </a:custGeom>
          <a:solidFill>
            <a:srgbClr val="5D737E">
              <a:alpha val="10196"/>
            </a:srgbClr>
          </a:solidFill>
          <a:ln w="25400">
            <a:solidFill>
              <a:srgbClr val="5D737E"/>
            </a:solidFill>
            <a:prstDash val="solid"/>
          </a:ln>
        </p:spPr>
      </p:sp>
      <p:sp>
        <p:nvSpPr>
          <p:cNvPr id="46" name="Text 44"/>
          <p:cNvSpPr/>
          <p:nvPr/>
        </p:nvSpPr>
        <p:spPr>
          <a:xfrm>
            <a:off x="6254638" y="5958335"/>
            <a:ext cx="2589832" cy="3097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32" b="1" dirty="0">
                <a:solidFill>
                  <a:srgbClr val="5D737E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3,000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284752" y="6302498"/>
            <a:ext cx="2529603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Sample Size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9082965" y="5812065"/>
            <a:ext cx="2753310" cy="843201"/>
          </a:xfrm>
          <a:custGeom>
            <a:avLst/>
            <a:gdLst/>
            <a:ahLst/>
            <a:cxnLst/>
            <a:rect l="l" t="t" r="r" b="b"/>
            <a:pathLst>
              <a:path w="2753310" h="843201">
                <a:moveTo>
                  <a:pt x="68831" y="0"/>
                </a:moveTo>
                <a:lnTo>
                  <a:pt x="2684479" y="0"/>
                </a:lnTo>
                <a:cubicBezTo>
                  <a:pt x="2722493" y="0"/>
                  <a:pt x="2753310" y="30816"/>
                  <a:pt x="2753310" y="68831"/>
                </a:cubicBezTo>
                <a:lnTo>
                  <a:pt x="2753310" y="774371"/>
                </a:lnTo>
                <a:cubicBezTo>
                  <a:pt x="2753310" y="812385"/>
                  <a:pt x="2722493" y="843201"/>
                  <a:pt x="2684479" y="843201"/>
                </a:cubicBezTo>
                <a:lnTo>
                  <a:pt x="68831" y="843201"/>
                </a:lnTo>
                <a:cubicBezTo>
                  <a:pt x="30816" y="843201"/>
                  <a:pt x="0" y="812385"/>
                  <a:pt x="0" y="774371"/>
                </a:cubicBezTo>
                <a:lnTo>
                  <a:pt x="0" y="68831"/>
                </a:lnTo>
                <a:cubicBezTo>
                  <a:pt x="0" y="30842"/>
                  <a:pt x="30842" y="0"/>
                  <a:pt x="68831" y="0"/>
                </a:cubicBezTo>
                <a:close/>
              </a:path>
            </a:pathLst>
          </a:custGeom>
          <a:solidFill>
            <a:srgbClr val="C8963E">
              <a:alpha val="10196"/>
            </a:srgbClr>
          </a:solidFill>
          <a:ln w="25400">
            <a:solidFill>
              <a:srgbClr val="C8963E"/>
            </a:solidFill>
            <a:prstDash val="solid"/>
          </a:ln>
        </p:spPr>
      </p:sp>
      <p:sp>
        <p:nvSpPr>
          <p:cNvPr id="49" name="Text 47"/>
          <p:cNvSpPr/>
          <p:nvPr/>
        </p:nvSpPr>
        <p:spPr>
          <a:xfrm>
            <a:off x="9164704" y="5958335"/>
            <a:ext cx="2589832" cy="3097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32" b="1" dirty="0">
                <a:solidFill>
                  <a:srgbClr val="C8963E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0.37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9194818" y="6302498"/>
            <a:ext cx="2529603" cy="2064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84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Optimal τ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8F9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3825" y="323825"/>
            <a:ext cx="11609116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b="1" spc="102" kern="0" dirty="0">
                <a:solidFill>
                  <a:srgbClr val="C8963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DISCUSSION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23825" y="582884"/>
            <a:ext cx="11714359" cy="4290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677" b="1" dirty="0">
                <a:solidFill>
                  <a:srgbClr val="2C3E50"/>
                </a:solidFill>
                <a:latin typeface="Oranienbaum" pitchFamily="34" charset="0"/>
                <a:ea typeface="Oranienbaum" pitchFamily="34" charset="-122"/>
                <a:cs typeface="Oranienbaum" pitchFamily="34" charset="-120"/>
              </a:rPr>
              <a:t>Limitations &amp; Future Directions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0016" y="1137434"/>
            <a:ext cx="5675028" cy="4371633"/>
          </a:xfrm>
          <a:custGeom>
            <a:avLst/>
            <a:gdLst/>
            <a:ahLst/>
            <a:cxnLst/>
            <a:rect l="l" t="t" r="r" b="b"/>
            <a:pathLst>
              <a:path w="5675028" h="4371633">
                <a:moveTo>
                  <a:pt x="32382" y="0"/>
                </a:moveTo>
                <a:lnTo>
                  <a:pt x="5610284" y="0"/>
                </a:lnTo>
                <a:cubicBezTo>
                  <a:pt x="5646041" y="0"/>
                  <a:pt x="5675028" y="28987"/>
                  <a:pt x="5675028" y="64744"/>
                </a:cubicBezTo>
                <a:lnTo>
                  <a:pt x="5675028" y="4306890"/>
                </a:lnTo>
                <a:cubicBezTo>
                  <a:pt x="5675028" y="4342647"/>
                  <a:pt x="5646041" y="4371633"/>
                  <a:pt x="5610284" y="4371633"/>
                </a:cubicBezTo>
                <a:lnTo>
                  <a:pt x="32382" y="4371633"/>
                </a:lnTo>
                <a:cubicBezTo>
                  <a:pt x="14498" y="4371633"/>
                  <a:pt x="0" y="4357135"/>
                  <a:pt x="0" y="4339251"/>
                </a:cubicBezTo>
                <a:lnTo>
                  <a:pt x="0" y="32382"/>
                </a:lnTo>
                <a:cubicBezTo>
                  <a:pt x="0" y="14498"/>
                  <a:pt x="14498" y="0"/>
                  <a:pt x="32382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48574" dist="32382" dir="5400000">
              <a:srgbClr val="000000">
                <a:alpha val="10196"/>
              </a:srgbClr>
            </a:outerShdw>
          </a:effectLst>
        </p:spPr>
      </p:sp>
      <p:sp>
        <p:nvSpPr>
          <p:cNvPr id="5" name="Shape 3"/>
          <p:cNvSpPr/>
          <p:nvPr/>
        </p:nvSpPr>
        <p:spPr>
          <a:xfrm>
            <a:off x="340016" y="1137434"/>
            <a:ext cx="32382" cy="4371633"/>
          </a:xfrm>
          <a:custGeom>
            <a:avLst/>
            <a:gdLst/>
            <a:ahLst/>
            <a:cxnLst/>
            <a:rect l="l" t="t" r="r" b="b"/>
            <a:pathLst>
              <a:path w="32382" h="4371633">
                <a:moveTo>
                  <a:pt x="32382" y="0"/>
                </a:moveTo>
                <a:lnTo>
                  <a:pt x="32382" y="0"/>
                </a:lnTo>
                <a:lnTo>
                  <a:pt x="32382" y="4371633"/>
                </a:lnTo>
                <a:lnTo>
                  <a:pt x="32382" y="4371633"/>
                </a:lnTo>
                <a:cubicBezTo>
                  <a:pt x="14498" y="4371633"/>
                  <a:pt x="0" y="4357135"/>
                  <a:pt x="0" y="4339251"/>
                </a:cubicBezTo>
                <a:lnTo>
                  <a:pt x="0" y="32382"/>
                </a:lnTo>
                <a:cubicBezTo>
                  <a:pt x="0" y="14498"/>
                  <a:pt x="14498" y="0"/>
                  <a:pt x="32382" y="0"/>
                </a:cubicBezTo>
                <a:close/>
              </a:path>
            </a:pathLst>
          </a:custGeom>
          <a:solidFill>
            <a:srgbClr val="5D737E"/>
          </a:solidFill>
          <a:ln/>
        </p:spPr>
      </p:sp>
      <p:sp>
        <p:nvSpPr>
          <p:cNvPr id="6" name="Shape 4"/>
          <p:cNvSpPr/>
          <p:nvPr/>
        </p:nvSpPr>
        <p:spPr>
          <a:xfrm>
            <a:off x="518120" y="1299347"/>
            <a:ext cx="388590" cy="388590"/>
          </a:xfrm>
          <a:custGeom>
            <a:avLst/>
            <a:gdLst/>
            <a:ahLst/>
            <a:cxnLst/>
            <a:rect l="l" t="t" r="r" b="b"/>
            <a:pathLst>
              <a:path w="388590" h="388590">
                <a:moveTo>
                  <a:pt x="194295" y="0"/>
                </a:moveTo>
                <a:lnTo>
                  <a:pt x="194295" y="0"/>
                </a:lnTo>
                <a:cubicBezTo>
                  <a:pt x="301529" y="0"/>
                  <a:pt x="388590" y="87061"/>
                  <a:pt x="388590" y="194295"/>
                </a:cubicBezTo>
                <a:lnTo>
                  <a:pt x="388590" y="194295"/>
                </a:lnTo>
                <a:cubicBezTo>
                  <a:pt x="388590" y="301529"/>
                  <a:pt x="301529" y="388590"/>
                  <a:pt x="194295" y="388590"/>
                </a:cubicBezTo>
                <a:lnTo>
                  <a:pt x="194295" y="388590"/>
                </a:lnTo>
                <a:cubicBezTo>
                  <a:pt x="87061" y="388590"/>
                  <a:pt x="0" y="301529"/>
                  <a:pt x="0" y="194295"/>
                </a:cubicBezTo>
                <a:lnTo>
                  <a:pt x="0" y="194295"/>
                </a:lnTo>
                <a:cubicBezTo>
                  <a:pt x="0" y="87061"/>
                  <a:pt x="87061" y="0"/>
                  <a:pt x="194295" y="0"/>
                </a:cubicBezTo>
                <a:close/>
              </a:path>
            </a:pathLst>
          </a:custGeom>
          <a:solidFill>
            <a:srgbClr val="5D737E"/>
          </a:solidFill>
          <a:ln/>
        </p:spPr>
      </p:sp>
      <p:sp>
        <p:nvSpPr>
          <p:cNvPr id="7" name="Shape 5"/>
          <p:cNvSpPr/>
          <p:nvPr/>
        </p:nvSpPr>
        <p:spPr>
          <a:xfrm>
            <a:off x="631458" y="1412685"/>
            <a:ext cx="161912" cy="161912"/>
          </a:xfrm>
          <a:custGeom>
            <a:avLst/>
            <a:gdLst/>
            <a:ahLst/>
            <a:cxnLst/>
            <a:rect l="l" t="t" r="r" b="b"/>
            <a:pathLst>
              <a:path w="161912" h="161912">
                <a:moveTo>
                  <a:pt x="80956" y="0"/>
                </a:moveTo>
                <a:cubicBezTo>
                  <a:pt x="85605" y="0"/>
                  <a:pt x="89874" y="2562"/>
                  <a:pt x="92088" y="6641"/>
                </a:cubicBezTo>
                <a:lnTo>
                  <a:pt x="160394" y="133135"/>
                </a:lnTo>
                <a:cubicBezTo>
                  <a:pt x="162513" y="137056"/>
                  <a:pt x="162418" y="141800"/>
                  <a:pt x="160141" y="145626"/>
                </a:cubicBezTo>
                <a:cubicBezTo>
                  <a:pt x="157865" y="149453"/>
                  <a:pt x="153722" y="151793"/>
                  <a:pt x="149263" y="151793"/>
                </a:cubicBezTo>
                <a:lnTo>
                  <a:pt x="12649" y="151793"/>
                </a:lnTo>
                <a:cubicBezTo>
                  <a:pt x="8190" y="151793"/>
                  <a:pt x="4079" y="149453"/>
                  <a:pt x="1771" y="145626"/>
                </a:cubicBezTo>
                <a:cubicBezTo>
                  <a:pt x="-538" y="141800"/>
                  <a:pt x="-601" y="137056"/>
                  <a:pt x="1518" y="133135"/>
                </a:cubicBezTo>
                <a:lnTo>
                  <a:pt x="69825" y="6641"/>
                </a:lnTo>
                <a:cubicBezTo>
                  <a:pt x="72038" y="2562"/>
                  <a:pt x="76308" y="0"/>
                  <a:pt x="80956" y="0"/>
                </a:cubicBezTo>
                <a:close/>
                <a:moveTo>
                  <a:pt x="80956" y="53127"/>
                </a:moveTo>
                <a:cubicBezTo>
                  <a:pt x="76750" y="53127"/>
                  <a:pt x="73367" y="56511"/>
                  <a:pt x="73367" y="60717"/>
                </a:cubicBezTo>
                <a:lnTo>
                  <a:pt x="73367" y="96135"/>
                </a:lnTo>
                <a:cubicBezTo>
                  <a:pt x="73367" y="100341"/>
                  <a:pt x="76750" y="103725"/>
                  <a:pt x="80956" y="103725"/>
                </a:cubicBezTo>
                <a:cubicBezTo>
                  <a:pt x="85162" y="103725"/>
                  <a:pt x="88546" y="100341"/>
                  <a:pt x="88546" y="96135"/>
                </a:cubicBezTo>
                <a:lnTo>
                  <a:pt x="88546" y="60717"/>
                </a:lnTo>
                <a:cubicBezTo>
                  <a:pt x="88546" y="56511"/>
                  <a:pt x="85162" y="53127"/>
                  <a:pt x="80956" y="53127"/>
                </a:cubicBezTo>
                <a:close/>
                <a:moveTo>
                  <a:pt x="89400" y="121434"/>
                </a:moveTo>
                <a:cubicBezTo>
                  <a:pt x="89592" y="118300"/>
                  <a:pt x="88029" y="115318"/>
                  <a:pt x="85342" y="113693"/>
                </a:cubicBezTo>
                <a:cubicBezTo>
                  <a:pt x="82655" y="112068"/>
                  <a:pt x="79289" y="112068"/>
                  <a:pt x="76602" y="113693"/>
                </a:cubicBezTo>
                <a:cubicBezTo>
                  <a:pt x="73915" y="115318"/>
                  <a:pt x="72352" y="118300"/>
                  <a:pt x="72544" y="121434"/>
                </a:cubicBezTo>
                <a:cubicBezTo>
                  <a:pt x="72352" y="124568"/>
                  <a:pt x="73915" y="127550"/>
                  <a:pt x="76602" y="129175"/>
                </a:cubicBezTo>
                <a:cubicBezTo>
                  <a:pt x="79289" y="130801"/>
                  <a:pt x="82655" y="130801"/>
                  <a:pt x="85342" y="129175"/>
                </a:cubicBezTo>
                <a:cubicBezTo>
                  <a:pt x="88029" y="127550"/>
                  <a:pt x="89592" y="124568"/>
                  <a:pt x="89400" y="121434"/>
                </a:cubicBezTo>
                <a:close/>
              </a:path>
            </a:pathLst>
          </a:custGeom>
          <a:solidFill>
            <a:srgbClr val="E9ECEF"/>
          </a:solidFill>
          <a:ln/>
        </p:spPr>
      </p:sp>
      <p:sp>
        <p:nvSpPr>
          <p:cNvPr id="8" name="Text 6"/>
          <p:cNvSpPr/>
          <p:nvPr/>
        </p:nvSpPr>
        <p:spPr>
          <a:xfrm>
            <a:off x="1003857" y="1364112"/>
            <a:ext cx="1473402" cy="2590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30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Study Limitations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18120" y="1817466"/>
            <a:ext cx="5335012" cy="809562"/>
          </a:xfrm>
          <a:custGeom>
            <a:avLst/>
            <a:gdLst/>
            <a:ahLst/>
            <a:cxnLst/>
            <a:rect l="l" t="t" r="r" b="b"/>
            <a:pathLst>
              <a:path w="5335012" h="809562">
                <a:moveTo>
                  <a:pt x="64765" y="0"/>
                </a:moveTo>
                <a:lnTo>
                  <a:pt x="5270247" y="0"/>
                </a:lnTo>
                <a:cubicBezTo>
                  <a:pt x="5306016" y="0"/>
                  <a:pt x="5335012" y="28996"/>
                  <a:pt x="5335012" y="64765"/>
                </a:cubicBezTo>
                <a:lnTo>
                  <a:pt x="5335012" y="744797"/>
                </a:lnTo>
                <a:cubicBezTo>
                  <a:pt x="5335012" y="780566"/>
                  <a:pt x="5306016" y="809562"/>
                  <a:pt x="5270247" y="809562"/>
                </a:cubicBezTo>
                <a:lnTo>
                  <a:pt x="64765" y="809562"/>
                </a:lnTo>
                <a:cubicBezTo>
                  <a:pt x="28996" y="809562"/>
                  <a:pt x="0" y="780566"/>
                  <a:pt x="0" y="744797"/>
                </a:cubicBezTo>
                <a:lnTo>
                  <a:pt x="0" y="64765"/>
                </a:lnTo>
                <a:cubicBezTo>
                  <a:pt x="0" y="28996"/>
                  <a:pt x="28996" y="0"/>
                  <a:pt x="64765" y="0"/>
                </a:cubicBezTo>
                <a:close/>
              </a:path>
            </a:pathLst>
          </a:custGeom>
          <a:solidFill>
            <a:srgbClr val="5D737E">
              <a:alpha val="10196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615267" y="1914614"/>
            <a:ext cx="259060" cy="259060"/>
          </a:xfrm>
          <a:custGeom>
            <a:avLst/>
            <a:gdLst/>
            <a:ahLst/>
            <a:cxnLst/>
            <a:rect l="l" t="t" r="r" b="b"/>
            <a:pathLst>
              <a:path w="259060" h="259060">
                <a:moveTo>
                  <a:pt x="129530" y="0"/>
                </a:moveTo>
                <a:lnTo>
                  <a:pt x="129530" y="0"/>
                </a:lnTo>
                <a:cubicBezTo>
                  <a:pt x="201067" y="0"/>
                  <a:pt x="259060" y="57993"/>
                  <a:pt x="259060" y="129530"/>
                </a:cubicBezTo>
                <a:lnTo>
                  <a:pt x="259060" y="129530"/>
                </a:lnTo>
                <a:cubicBezTo>
                  <a:pt x="259060" y="201067"/>
                  <a:pt x="201067" y="259060"/>
                  <a:pt x="129530" y="259060"/>
                </a:cubicBezTo>
                <a:lnTo>
                  <a:pt x="129530" y="259060"/>
                </a:lnTo>
                <a:cubicBezTo>
                  <a:pt x="57993" y="259060"/>
                  <a:pt x="0" y="201067"/>
                  <a:pt x="0" y="129530"/>
                </a:cubicBezTo>
                <a:lnTo>
                  <a:pt x="0" y="129530"/>
                </a:lnTo>
                <a:cubicBezTo>
                  <a:pt x="0" y="57993"/>
                  <a:pt x="57993" y="0"/>
                  <a:pt x="129530" y="0"/>
                </a:cubicBezTo>
                <a:close/>
              </a:path>
            </a:pathLst>
          </a:custGeom>
          <a:solidFill>
            <a:srgbClr val="5D737E"/>
          </a:solidFill>
          <a:ln/>
        </p:spPr>
      </p:sp>
      <p:sp>
        <p:nvSpPr>
          <p:cNvPr id="11" name="Text 9"/>
          <p:cNvSpPr/>
          <p:nvPr/>
        </p:nvSpPr>
        <p:spPr>
          <a:xfrm>
            <a:off x="582884" y="1914614"/>
            <a:ext cx="323825" cy="2590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20" b="1" dirty="0">
                <a:solidFill>
                  <a:srgbClr val="E9EC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971474" y="1914614"/>
            <a:ext cx="4849275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Fixed Exponential Marginals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971474" y="2141291"/>
            <a:ext cx="4849275" cy="388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Simplifies the model but may not reflect real-world scenarios where hazards change over time, potentially limiting generalizability.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18120" y="2724175"/>
            <a:ext cx="5335012" cy="809562"/>
          </a:xfrm>
          <a:custGeom>
            <a:avLst/>
            <a:gdLst/>
            <a:ahLst/>
            <a:cxnLst/>
            <a:rect l="l" t="t" r="r" b="b"/>
            <a:pathLst>
              <a:path w="5335012" h="809562">
                <a:moveTo>
                  <a:pt x="64765" y="0"/>
                </a:moveTo>
                <a:lnTo>
                  <a:pt x="5270247" y="0"/>
                </a:lnTo>
                <a:cubicBezTo>
                  <a:pt x="5306016" y="0"/>
                  <a:pt x="5335012" y="28996"/>
                  <a:pt x="5335012" y="64765"/>
                </a:cubicBezTo>
                <a:lnTo>
                  <a:pt x="5335012" y="744797"/>
                </a:lnTo>
                <a:cubicBezTo>
                  <a:pt x="5335012" y="780566"/>
                  <a:pt x="5306016" y="809562"/>
                  <a:pt x="5270247" y="809562"/>
                </a:cubicBezTo>
                <a:lnTo>
                  <a:pt x="64765" y="809562"/>
                </a:lnTo>
                <a:cubicBezTo>
                  <a:pt x="28996" y="809562"/>
                  <a:pt x="0" y="780566"/>
                  <a:pt x="0" y="744797"/>
                </a:cubicBezTo>
                <a:lnTo>
                  <a:pt x="0" y="64765"/>
                </a:lnTo>
                <a:cubicBezTo>
                  <a:pt x="0" y="28996"/>
                  <a:pt x="28996" y="0"/>
                  <a:pt x="64765" y="0"/>
                </a:cubicBezTo>
                <a:close/>
              </a:path>
            </a:pathLst>
          </a:custGeom>
          <a:solidFill>
            <a:srgbClr val="5D737E">
              <a:alpha val="1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615267" y="2821323"/>
            <a:ext cx="259060" cy="259060"/>
          </a:xfrm>
          <a:custGeom>
            <a:avLst/>
            <a:gdLst/>
            <a:ahLst/>
            <a:cxnLst/>
            <a:rect l="l" t="t" r="r" b="b"/>
            <a:pathLst>
              <a:path w="259060" h="259060">
                <a:moveTo>
                  <a:pt x="129530" y="0"/>
                </a:moveTo>
                <a:lnTo>
                  <a:pt x="129530" y="0"/>
                </a:lnTo>
                <a:cubicBezTo>
                  <a:pt x="201067" y="0"/>
                  <a:pt x="259060" y="57993"/>
                  <a:pt x="259060" y="129530"/>
                </a:cubicBezTo>
                <a:lnTo>
                  <a:pt x="259060" y="129530"/>
                </a:lnTo>
                <a:cubicBezTo>
                  <a:pt x="259060" y="201067"/>
                  <a:pt x="201067" y="259060"/>
                  <a:pt x="129530" y="259060"/>
                </a:cubicBezTo>
                <a:lnTo>
                  <a:pt x="129530" y="259060"/>
                </a:lnTo>
                <a:cubicBezTo>
                  <a:pt x="57993" y="259060"/>
                  <a:pt x="0" y="201067"/>
                  <a:pt x="0" y="129530"/>
                </a:cubicBezTo>
                <a:lnTo>
                  <a:pt x="0" y="129530"/>
                </a:lnTo>
                <a:cubicBezTo>
                  <a:pt x="0" y="57993"/>
                  <a:pt x="57993" y="0"/>
                  <a:pt x="129530" y="0"/>
                </a:cubicBezTo>
                <a:close/>
              </a:path>
            </a:pathLst>
          </a:custGeom>
          <a:solidFill>
            <a:srgbClr val="5D737E"/>
          </a:solidFill>
          <a:ln/>
        </p:spPr>
      </p:sp>
      <p:sp>
        <p:nvSpPr>
          <p:cNvPr id="16" name="Text 14"/>
          <p:cNvSpPr/>
          <p:nvPr/>
        </p:nvSpPr>
        <p:spPr>
          <a:xfrm>
            <a:off x="582884" y="2821323"/>
            <a:ext cx="323825" cy="2590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20" b="1" dirty="0">
                <a:solidFill>
                  <a:srgbClr val="E9EC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971474" y="2821323"/>
            <a:ext cx="4849275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Limited Dependence Range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71474" y="3048000"/>
            <a:ext cx="4849275" cy="388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τ range of 0–0.8 covers moderate to strong dependence but might miss extreme cases that could occur in practice.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18120" y="3630884"/>
            <a:ext cx="5335012" cy="809562"/>
          </a:xfrm>
          <a:custGeom>
            <a:avLst/>
            <a:gdLst/>
            <a:ahLst/>
            <a:cxnLst/>
            <a:rect l="l" t="t" r="r" b="b"/>
            <a:pathLst>
              <a:path w="5335012" h="809562">
                <a:moveTo>
                  <a:pt x="64765" y="0"/>
                </a:moveTo>
                <a:lnTo>
                  <a:pt x="5270247" y="0"/>
                </a:lnTo>
                <a:cubicBezTo>
                  <a:pt x="5306016" y="0"/>
                  <a:pt x="5335012" y="28996"/>
                  <a:pt x="5335012" y="64765"/>
                </a:cubicBezTo>
                <a:lnTo>
                  <a:pt x="5335012" y="744797"/>
                </a:lnTo>
                <a:cubicBezTo>
                  <a:pt x="5335012" y="780566"/>
                  <a:pt x="5306016" y="809562"/>
                  <a:pt x="5270247" y="809562"/>
                </a:cubicBezTo>
                <a:lnTo>
                  <a:pt x="64765" y="809562"/>
                </a:lnTo>
                <a:cubicBezTo>
                  <a:pt x="28996" y="809562"/>
                  <a:pt x="0" y="780566"/>
                  <a:pt x="0" y="744797"/>
                </a:cubicBezTo>
                <a:lnTo>
                  <a:pt x="0" y="64765"/>
                </a:lnTo>
                <a:cubicBezTo>
                  <a:pt x="0" y="28996"/>
                  <a:pt x="28996" y="0"/>
                  <a:pt x="64765" y="0"/>
                </a:cubicBezTo>
                <a:close/>
              </a:path>
            </a:pathLst>
          </a:custGeom>
          <a:solidFill>
            <a:srgbClr val="5D737E">
              <a:alpha val="10196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615267" y="3728032"/>
            <a:ext cx="259060" cy="259060"/>
          </a:xfrm>
          <a:custGeom>
            <a:avLst/>
            <a:gdLst/>
            <a:ahLst/>
            <a:cxnLst/>
            <a:rect l="l" t="t" r="r" b="b"/>
            <a:pathLst>
              <a:path w="259060" h="259060">
                <a:moveTo>
                  <a:pt x="129530" y="0"/>
                </a:moveTo>
                <a:lnTo>
                  <a:pt x="129530" y="0"/>
                </a:lnTo>
                <a:cubicBezTo>
                  <a:pt x="201067" y="0"/>
                  <a:pt x="259060" y="57993"/>
                  <a:pt x="259060" y="129530"/>
                </a:cubicBezTo>
                <a:lnTo>
                  <a:pt x="259060" y="129530"/>
                </a:lnTo>
                <a:cubicBezTo>
                  <a:pt x="259060" y="201067"/>
                  <a:pt x="201067" y="259060"/>
                  <a:pt x="129530" y="259060"/>
                </a:cubicBezTo>
                <a:lnTo>
                  <a:pt x="129530" y="259060"/>
                </a:lnTo>
                <a:cubicBezTo>
                  <a:pt x="57993" y="259060"/>
                  <a:pt x="0" y="201067"/>
                  <a:pt x="0" y="129530"/>
                </a:cubicBezTo>
                <a:lnTo>
                  <a:pt x="0" y="129530"/>
                </a:lnTo>
                <a:cubicBezTo>
                  <a:pt x="0" y="57993"/>
                  <a:pt x="57993" y="0"/>
                  <a:pt x="129530" y="0"/>
                </a:cubicBezTo>
                <a:close/>
              </a:path>
            </a:pathLst>
          </a:custGeom>
          <a:solidFill>
            <a:srgbClr val="5D737E"/>
          </a:solidFill>
          <a:ln/>
        </p:spPr>
      </p:sp>
      <p:sp>
        <p:nvSpPr>
          <p:cNvPr id="21" name="Text 19"/>
          <p:cNvSpPr/>
          <p:nvPr/>
        </p:nvSpPr>
        <p:spPr>
          <a:xfrm>
            <a:off x="582884" y="3728032"/>
            <a:ext cx="323825" cy="2590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20" b="1" dirty="0">
                <a:solidFill>
                  <a:srgbClr val="E9EC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71474" y="3728032"/>
            <a:ext cx="4849275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Reliance on True τ Value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71474" y="3954709"/>
            <a:ext cx="4849275" cy="388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Focus on single optimized τ relies on simulation's true value, which may not hold in real data where dependence varies.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18120" y="4537594"/>
            <a:ext cx="5335012" cy="809562"/>
          </a:xfrm>
          <a:custGeom>
            <a:avLst/>
            <a:gdLst/>
            <a:ahLst/>
            <a:cxnLst/>
            <a:rect l="l" t="t" r="r" b="b"/>
            <a:pathLst>
              <a:path w="5335012" h="809562">
                <a:moveTo>
                  <a:pt x="64765" y="0"/>
                </a:moveTo>
                <a:lnTo>
                  <a:pt x="5270247" y="0"/>
                </a:lnTo>
                <a:cubicBezTo>
                  <a:pt x="5306016" y="0"/>
                  <a:pt x="5335012" y="28996"/>
                  <a:pt x="5335012" y="64765"/>
                </a:cubicBezTo>
                <a:lnTo>
                  <a:pt x="5335012" y="744797"/>
                </a:lnTo>
                <a:cubicBezTo>
                  <a:pt x="5335012" y="780566"/>
                  <a:pt x="5306016" y="809562"/>
                  <a:pt x="5270247" y="809562"/>
                </a:cubicBezTo>
                <a:lnTo>
                  <a:pt x="64765" y="809562"/>
                </a:lnTo>
                <a:cubicBezTo>
                  <a:pt x="28996" y="809562"/>
                  <a:pt x="0" y="780566"/>
                  <a:pt x="0" y="744797"/>
                </a:cubicBezTo>
                <a:lnTo>
                  <a:pt x="0" y="64765"/>
                </a:lnTo>
                <a:cubicBezTo>
                  <a:pt x="0" y="28996"/>
                  <a:pt x="28996" y="0"/>
                  <a:pt x="64765" y="0"/>
                </a:cubicBezTo>
                <a:close/>
              </a:path>
            </a:pathLst>
          </a:custGeom>
          <a:solidFill>
            <a:srgbClr val="5D737E">
              <a:alpha val="10196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615267" y="4634741"/>
            <a:ext cx="259060" cy="259060"/>
          </a:xfrm>
          <a:custGeom>
            <a:avLst/>
            <a:gdLst/>
            <a:ahLst/>
            <a:cxnLst/>
            <a:rect l="l" t="t" r="r" b="b"/>
            <a:pathLst>
              <a:path w="259060" h="259060">
                <a:moveTo>
                  <a:pt x="129530" y="0"/>
                </a:moveTo>
                <a:lnTo>
                  <a:pt x="129530" y="0"/>
                </a:lnTo>
                <a:cubicBezTo>
                  <a:pt x="201067" y="0"/>
                  <a:pt x="259060" y="57993"/>
                  <a:pt x="259060" y="129530"/>
                </a:cubicBezTo>
                <a:lnTo>
                  <a:pt x="259060" y="129530"/>
                </a:lnTo>
                <a:cubicBezTo>
                  <a:pt x="259060" y="201067"/>
                  <a:pt x="201067" y="259060"/>
                  <a:pt x="129530" y="259060"/>
                </a:cubicBezTo>
                <a:lnTo>
                  <a:pt x="129530" y="259060"/>
                </a:lnTo>
                <a:cubicBezTo>
                  <a:pt x="57993" y="259060"/>
                  <a:pt x="0" y="201067"/>
                  <a:pt x="0" y="129530"/>
                </a:cubicBezTo>
                <a:lnTo>
                  <a:pt x="0" y="129530"/>
                </a:lnTo>
                <a:cubicBezTo>
                  <a:pt x="0" y="57993"/>
                  <a:pt x="57993" y="0"/>
                  <a:pt x="129530" y="0"/>
                </a:cubicBezTo>
                <a:close/>
              </a:path>
            </a:pathLst>
          </a:custGeom>
          <a:solidFill>
            <a:srgbClr val="5D737E"/>
          </a:solidFill>
          <a:ln/>
        </p:spPr>
      </p:sp>
      <p:sp>
        <p:nvSpPr>
          <p:cNvPr id="26" name="Text 24"/>
          <p:cNvSpPr/>
          <p:nvPr/>
        </p:nvSpPr>
        <p:spPr>
          <a:xfrm>
            <a:off x="582884" y="4634741"/>
            <a:ext cx="323825" cy="2590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20" b="1" dirty="0">
                <a:solidFill>
                  <a:srgbClr val="E9ECE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971474" y="4634741"/>
            <a:ext cx="4849275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HAC Implementation Gap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971474" y="4861418"/>
            <a:ext cx="4849275" cy="388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No R packages support HAC survival estimation with censored data; custom development was beyond study scope.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31920" y="5646693"/>
            <a:ext cx="5675028" cy="987665"/>
          </a:xfrm>
          <a:custGeom>
            <a:avLst/>
            <a:gdLst/>
            <a:ahLst/>
            <a:cxnLst/>
            <a:rect l="l" t="t" r="r" b="b"/>
            <a:pathLst>
              <a:path w="5675028" h="987665">
                <a:moveTo>
                  <a:pt x="64761" y="0"/>
                </a:moveTo>
                <a:lnTo>
                  <a:pt x="5610267" y="0"/>
                </a:lnTo>
                <a:cubicBezTo>
                  <a:pt x="5646033" y="0"/>
                  <a:pt x="5675028" y="28995"/>
                  <a:pt x="5675028" y="64761"/>
                </a:cubicBezTo>
                <a:lnTo>
                  <a:pt x="5675028" y="922904"/>
                </a:lnTo>
                <a:cubicBezTo>
                  <a:pt x="5675028" y="958671"/>
                  <a:pt x="5646033" y="987665"/>
                  <a:pt x="5610267" y="987665"/>
                </a:cubicBezTo>
                <a:lnTo>
                  <a:pt x="64761" y="987665"/>
                </a:lnTo>
                <a:cubicBezTo>
                  <a:pt x="28995" y="987665"/>
                  <a:pt x="0" y="958671"/>
                  <a:pt x="0" y="922904"/>
                </a:cubicBezTo>
                <a:lnTo>
                  <a:pt x="0" y="64761"/>
                </a:lnTo>
                <a:cubicBezTo>
                  <a:pt x="0" y="29019"/>
                  <a:pt x="29019" y="0"/>
                  <a:pt x="64761" y="0"/>
                </a:cubicBezTo>
                <a:close/>
              </a:path>
            </a:pathLst>
          </a:custGeom>
          <a:solidFill>
            <a:srgbClr val="5D737E">
              <a:alpha val="10196"/>
            </a:srgbClr>
          </a:solidFill>
          <a:ln w="25400">
            <a:solidFill>
              <a:srgbClr val="5D737E"/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493833" y="5800510"/>
            <a:ext cx="194295" cy="194295"/>
          </a:xfrm>
          <a:custGeom>
            <a:avLst/>
            <a:gdLst/>
            <a:ahLst/>
            <a:cxnLst/>
            <a:rect l="l" t="t" r="r" b="b"/>
            <a:pathLst>
              <a:path w="194295" h="194295">
                <a:moveTo>
                  <a:pt x="97147" y="194295"/>
                </a:moveTo>
                <a:cubicBezTo>
                  <a:pt x="150765" y="194295"/>
                  <a:pt x="194295" y="150765"/>
                  <a:pt x="194295" y="97147"/>
                </a:cubicBezTo>
                <a:cubicBezTo>
                  <a:pt x="194295" y="43530"/>
                  <a:pt x="150765" y="0"/>
                  <a:pt x="97147" y="0"/>
                </a:cubicBezTo>
                <a:cubicBezTo>
                  <a:pt x="43530" y="0"/>
                  <a:pt x="0" y="43530"/>
                  <a:pt x="0" y="97147"/>
                </a:cubicBezTo>
                <a:cubicBezTo>
                  <a:pt x="0" y="150765"/>
                  <a:pt x="43530" y="194295"/>
                  <a:pt x="97147" y="194295"/>
                </a:cubicBezTo>
                <a:close/>
                <a:moveTo>
                  <a:pt x="85004" y="60717"/>
                </a:moveTo>
                <a:cubicBezTo>
                  <a:pt x="85004" y="54015"/>
                  <a:pt x="90445" y="48574"/>
                  <a:pt x="97147" y="48574"/>
                </a:cubicBezTo>
                <a:cubicBezTo>
                  <a:pt x="103850" y="48574"/>
                  <a:pt x="109291" y="54015"/>
                  <a:pt x="109291" y="60717"/>
                </a:cubicBezTo>
                <a:cubicBezTo>
                  <a:pt x="109291" y="67419"/>
                  <a:pt x="103850" y="72861"/>
                  <a:pt x="97147" y="72861"/>
                </a:cubicBezTo>
                <a:cubicBezTo>
                  <a:pt x="90445" y="72861"/>
                  <a:pt x="85004" y="67419"/>
                  <a:pt x="85004" y="60717"/>
                </a:cubicBezTo>
                <a:close/>
                <a:moveTo>
                  <a:pt x="81968" y="85004"/>
                </a:moveTo>
                <a:lnTo>
                  <a:pt x="100183" y="85004"/>
                </a:lnTo>
                <a:cubicBezTo>
                  <a:pt x="105230" y="85004"/>
                  <a:pt x="109291" y="89064"/>
                  <a:pt x="109291" y="94112"/>
                </a:cubicBezTo>
                <a:lnTo>
                  <a:pt x="109291" y="127506"/>
                </a:lnTo>
                <a:lnTo>
                  <a:pt x="112327" y="127506"/>
                </a:lnTo>
                <a:cubicBezTo>
                  <a:pt x="117374" y="127506"/>
                  <a:pt x="121434" y="131566"/>
                  <a:pt x="121434" y="136614"/>
                </a:cubicBezTo>
                <a:cubicBezTo>
                  <a:pt x="121434" y="141661"/>
                  <a:pt x="117374" y="145721"/>
                  <a:pt x="112327" y="145721"/>
                </a:cubicBezTo>
                <a:lnTo>
                  <a:pt x="81968" y="145721"/>
                </a:lnTo>
                <a:cubicBezTo>
                  <a:pt x="76921" y="145721"/>
                  <a:pt x="72861" y="141661"/>
                  <a:pt x="72861" y="136614"/>
                </a:cubicBezTo>
                <a:cubicBezTo>
                  <a:pt x="72861" y="131566"/>
                  <a:pt x="76921" y="127506"/>
                  <a:pt x="81968" y="127506"/>
                </a:cubicBezTo>
                <a:lnTo>
                  <a:pt x="91076" y="127506"/>
                </a:lnTo>
                <a:lnTo>
                  <a:pt x="91076" y="103219"/>
                </a:lnTo>
                <a:lnTo>
                  <a:pt x="81968" y="103219"/>
                </a:lnTo>
                <a:cubicBezTo>
                  <a:pt x="76921" y="103219"/>
                  <a:pt x="72861" y="99159"/>
                  <a:pt x="72861" y="94112"/>
                </a:cubicBezTo>
                <a:cubicBezTo>
                  <a:pt x="72861" y="89064"/>
                  <a:pt x="76921" y="85004"/>
                  <a:pt x="81968" y="85004"/>
                </a:cubicBezTo>
                <a:close/>
              </a:path>
            </a:pathLst>
          </a:custGeom>
          <a:solidFill>
            <a:srgbClr val="5D737E"/>
          </a:solidFill>
          <a:ln/>
        </p:spPr>
      </p:sp>
      <p:sp>
        <p:nvSpPr>
          <p:cNvPr id="31" name="Text 29"/>
          <p:cNvSpPr/>
          <p:nvPr/>
        </p:nvSpPr>
        <p:spPr>
          <a:xfrm>
            <a:off x="809562" y="5784319"/>
            <a:ext cx="655745" cy="226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7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HAC Note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469546" y="6075761"/>
            <a:ext cx="5464542" cy="4209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2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Hierarchical Archimedean Copulas (HACs) were planned for nested dependence modeling but excluded due to lack of software support for censored data survival estimation.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176029" y="1137434"/>
            <a:ext cx="5691219" cy="4371633"/>
          </a:xfrm>
          <a:custGeom>
            <a:avLst/>
            <a:gdLst/>
            <a:ahLst/>
            <a:cxnLst/>
            <a:rect l="l" t="t" r="r" b="b"/>
            <a:pathLst>
              <a:path w="5691219" h="4371633">
                <a:moveTo>
                  <a:pt x="64744" y="0"/>
                </a:moveTo>
                <a:lnTo>
                  <a:pt x="5626475" y="0"/>
                </a:lnTo>
                <a:cubicBezTo>
                  <a:pt x="5662232" y="0"/>
                  <a:pt x="5691219" y="28987"/>
                  <a:pt x="5691219" y="64744"/>
                </a:cubicBezTo>
                <a:lnTo>
                  <a:pt x="5691219" y="4306890"/>
                </a:lnTo>
                <a:cubicBezTo>
                  <a:pt x="5691219" y="4342647"/>
                  <a:pt x="5662232" y="4371633"/>
                  <a:pt x="5626475" y="4371633"/>
                </a:cubicBezTo>
                <a:lnTo>
                  <a:pt x="64744" y="4371633"/>
                </a:lnTo>
                <a:cubicBezTo>
                  <a:pt x="28987" y="4371633"/>
                  <a:pt x="0" y="4342647"/>
                  <a:pt x="0" y="4306890"/>
                </a:cubicBezTo>
                <a:lnTo>
                  <a:pt x="0" y="64744"/>
                </a:lnTo>
                <a:cubicBezTo>
                  <a:pt x="0" y="29011"/>
                  <a:pt x="29011" y="0"/>
                  <a:pt x="64744" y="0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34" name="Shape 32"/>
          <p:cNvSpPr/>
          <p:nvPr/>
        </p:nvSpPr>
        <p:spPr>
          <a:xfrm>
            <a:off x="6337941" y="1299347"/>
            <a:ext cx="388590" cy="388590"/>
          </a:xfrm>
          <a:custGeom>
            <a:avLst/>
            <a:gdLst/>
            <a:ahLst/>
            <a:cxnLst/>
            <a:rect l="l" t="t" r="r" b="b"/>
            <a:pathLst>
              <a:path w="388590" h="388590">
                <a:moveTo>
                  <a:pt x="194295" y="0"/>
                </a:moveTo>
                <a:lnTo>
                  <a:pt x="194295" y="0"/>
                </a:lnTo>
                <a:cubicBezTo>
                  <a:pt x="301529" y="0"/>
                  <a:pt x="388590" y="87061"/>
                  <a:pt x="388590" y="194295"/>
                </a:cubicBezTo>
                <a:lnTo>
                  <a:pt x="388590" y="194295"/>
                </a:lnTo>
                <a:cubicBezTo>
                  <a:pt x="388590" y="301529"/>
                  <a:pt x="301529" y="388590"/>
                  <a:pt x="194295" y="388590"/>
                </a:cubicBezTo>
                <a:lnTo>
                  <a:pt x="194295" y="388590"/>
                </a:lnTo>
                <a:cubicBezTo>
                  <a:pt x="87061" y="388590"/>
                  <a:pt x="0" y="301529"/>
                  <a:pt x="0" y="194295"/>
                </a:cubicBezTo>
                <a:lnTo>
                  <a:pt x="0" y="194295"/>
                </a:lnTo>
                <a:cubicBezTo>
                  <a:pt x="0" y="87061"/>
                  <a:pt x="87061" y="0"/>
                  <a:pt x="194295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35" name="Shape 33"/>
          <p:cNvSpPr/>
          <p:nvPr/>
        </p:nvSpPr>
        <p:spPr>
          <a:xfrm>
            <a:off x="6451280" y="1412685"/>
            <a:ext cx="161912" cy="161912"/>
          </a:xfrm>
          <a:custGeom>
            <a:avLst/>
            <a:gdLst/>
            <a:ahLst/>
            <a:cxnLst/>
            <a:rect l="l" t="t" r="r" b="b"/>
            <a:pathLst>
              <a:path w="161912" h="161912">
                <a:moveTo>
                  <a:pt x="40478" y="101195"/>
                </a:moveTo>
                <a:lnTo>
                  <a:pt x="7748" y="101195"/>
                </a:lnTo>
                <a:cubicBezTo>
                  <a:pt x="-126" y="101195"/>
                  <a:pt x="-4965" y="92625"/>
                  <a:pt x="-917" y="85858"/>
                </a:cubicBezTo>
                <a:lnTo>
                  <a:pt x="15812" y="57966"/>
                </a:lnTo>
                <a:cubicBezTo>
                  <a:pt x="18563" y="53380"/>
                  <a:pt x="23496" y="50598"/>
                  <a:pt x="28841" y="50598"/>
                </a:cubicBezTo>
                <a:lnTo>
                  <a:pt x="58883" y="50598"/>
                </a:lnTo>
                <a:cubicBezTo>
                  <a:pt x="82948" y="9835"/>
                  <a:pt x="118841" y="7779"/>
                  <a:pt x="142843" y="11290"/>
                </a:cubicBezTo>
                <a:cubicBezTo>
                  <a:pt x="146891" y="11890"/>
                  <a:pt x="150054" y="15053"/>
                  <a:pt x="150623" y="19069"/>
                </a:cubicBezTo>
                <a:cubicBezTo>
                  <a:pt x="154133" y="43071"/>
                  <a:pt x="152077" y="78964"/>
                  <a:pt x="111315" y="103029"/>
                </a:cubicBezTo>
                <a:lnTo>
                  <a:pt x="111315" y="133072"/>
                </a:lnTo>
                <a:cubicBezTo>
                  <a:pt x="111315" y="138416"/>
                  <a:pt x="108532" y="143349"/>
                  <a:pt x="103946" y="146101"/>
                </a:cubicBezTo>
                <a:lnTo>
                  <a:pt x="76055" y="162829"/>
                </a:lnTo>
                <a:cubicBezTo>
                  <a:pt x="69319" y="166877"/>
                  <a:pt x="60717" y="162007"/>
                  <a:pt x="60717" y="154165"/>
                </a:cubicBezTo>
                <a:lnTo>
                  <a:pt x="60717" y="121434"/>
                </a:lnTo>
                <a:cubicBezTo>
                  <a:pt x="60717" y="110271"/>
                  <a:pt x="51641" y="101195"/>
                  <a:pt x="40478" y="101195"/>
                </a:cubicBezTo>
                <a:lnTo>
                  <a:pt x="40446" y="101195"/>
                </a:lnTo>
                <a:close/>
                <a:moveTo>
                  <a:pt x="126494" y="50598"/>
                </a:moveTo>
                <a:cubicBezTo>
                  <a:pt x="126494" y="42220"/>
                  <a:pt x="119692" y="35418"/>
                  <a:pt x="111315" y="35418"/>
                </a:cubicBezTo>
                <a:cubicBezTo>
                  <a:pt x="102937" y="35418"/>
                  <a:pt x="96135" y="42220"/>
                  <a:pt x="96135" y="50598"/>
                </a:cubicBezTo>
                <a:cubicBezTo>
                  <a:pt x="96135" y="58975"/>
                  <a:pt x="102937" y="65777"/>
                  <a:pt x="111315" y="65777"/>
                </a:cubicBezTo>
                <a:cubicBezTo>
                  <a:pt x="119692" y="65777"/>
                  <a:pt x="126494" y="58975"/>
                  <a:pt x="126494" y="50598"/>
                </a:cubicBezTo>
                <a:close/>
              </a:path>
            </a:pathLst>
          </a:custGeom>
          <a:solidFill>
            <a:srgbClr val="2C3E50"/>
          </a:solidFill>
          <a:ln/>
        </p:spPr>
      </p:sp>
      <p:sp>
        <p:nvSpPr>
          <p:cNvPr id="36" name="Text 34"/>
          <p:cNvSpPr/>
          <p:nvPr/>
        </p:nvSpPr>
        <p:spPr>
          <a:xfrm>
            <a:off x="6823678" y="1364112"/>
            <a:ext cx="2226295" cy="2590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30" b="1" dirty="0">
                <a:solidFill>
                  <a:srgbClr val="C8963E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Future Research Directions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337941" y="1817466"/>
            <a:ext cx="259060" cy="259060"/>
          </a:xfrm>
          <a:custGeom>
            <a:avLst/>
            <a:gdLst/>
            <a:ahLst/>
            <a:cxnLst/>
            <a:rect l="l" t="t" r="r" b="b"/>
            <a:pathLst>
              <a:path w="259060" h="259060">
                <a:moveTo>
                  <a:pt x="129530" y="0"/>
                </a:moveTo>
                <a:lnTo>
                  <a:pt x="129530" y="0"/>
                </a:lnTo>
                <a:cubicBezTo>
                  <a:pt x="201067" y="0"/>
                  <a:pt x="259060" y="57993"/>
                  <a:pt x="259060" y="129530"/>
                </a:cubicBezTo>
                <a:lnTo>
                  <a:pt x="259060" y="129530"/>
                </a:lnTo>
                <a:cubicBezTo>
                  <a:pt x="259060" y="201067"/>
                  <a:pt x="201067" y="259060"/>
                  <a:pt x="129530" y="259060"/>
                </a:cubicBezTo>
                <a:lnTo>
                  <a:pt x="129530" y="259060"/>
                </a:lnTo>
                <a:cubicBezTo>
                  <a:pt x="57993" y="259060"/>
                  <a:pt x="0" y="201067"/>
                  <a:pt x="0" y="129530"/>
                </a:cubicBezTo>
                <a:lnTo>
                  <a:pt x="0" y="129530"/>
                </a:lnTo>
                <a:cubicBezTo>
                  <a:pt x="0" y="57993"/>
                  <a:pt x="57993" y="0"/>
                  <a:pt x="129530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38" name="Text 36"/>
          <p:cNvSpPr/>
          <p:nvPr/>
        </p:nvSpPr>
        <p:spPr>
          <a:xfrm>
            <a:off x="6305559" y="1817466"/>
            <a:ext cx="323825" cy="2590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20" b="1" dirty="0">
                <a:solidFill>
                  <a:srgbClr val="2C3E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694148" y="1817466"/>
            <a:ext cx="5075952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b="1" dirty="0">
                <a:solidFill>
                  <a:srgbClr val="E9ECEF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Data-Driven τ Estimation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694148" y="2011761"/>
            <a:ext cx="5075952" cy="388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E9ECEF">
                    <a:alpha val="9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Develop methods to estimate τ directly from data, enabling adaptive adjustments rather than relying on fixed values.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337941" y="2497498"/>
            <a:ext cx="259060" cy="259060"/>
          </a:xfrm>
          <a:custGeom>
            <a:avLst/>
            <a:gdLst/>
            <a:ahLst/>
            <a:cxnLst/>
            <a:rect l="l" t="t" r="r" b="b"/>
            <a:pathLst>
              <a:path w="259060" h="259060">
                <a:moveTo>
                  <a:pt x="129530" y="0"/>
                </a:moveTo>
                <a:lnTo>
                  <a:pt x="129530" y="0"/>
                </a:lnTo>
                <a:cubicBezTo>
                  <a:pt x="201067" y="0"/>
                  <a:pt x="259060" y="57993"/>
                  <a:pt x="259060" y="129530"/>
                </a:cubicBezTo>
                <a:lnTo>
                  <a:pt x="259060" y="129530"/>
                </a:lnTo>
                <a:cubicBezTo>
                  <a:pt x="259060" y="201067"/>
                  <a:pt x="201067" y="259060"/>
                  <a:pt x="129530" y="259060"/>
                </a:cubicBezTo>
                <a:lnTo>
                  <a:pt x="129530" y="259060"/>
                </a:lnTo>
                <a:cubicBezTo>
                  <a:pt x="57993" y="259060"/>
                  <a:pt x="0" y="201067"/>
                  <a:pt x="0" y="129530"/>
                </a:cubicBezTo>
                <a:lnTo>
                  <a:pt x="0" y="129530"/>
                </a:lnTo>
                <a:cubicBezTo>
                  <a:pt x="0" y="57993"/>
                  <a:pt x="57993" y="0"/>
                  <a:pt x="129530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42" name="Text 40"/>
          <p:cNvSpPr/>
          <p:nvPr/>
        </p:nvSpPr>
        <p:spPr>
          <a:xfrm>
            <a:off x="6305559" y="2497498"/>
            <a:ext cx="323825" cy="2590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20" b="1" dirty="0">
                <a:solidFill>
                  <a:srgbClr val="2C3E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694148" y="2497498"/>
            <a:ext cx="5075952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b="1" dirty="0">
                <a:solidFill>
                  <a:srgbClr val="E9ECEF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Time-Dependent Hazards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694148" y="2691793"/>
            <a:ext cx="5075952" cy="388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E9ECEF">
                    <a:alpha val="9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Extend models to include time-dependent hazards for greater flexibility and realism in clinical scenarios.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337941" y="3177530"/>
            <a:ext cx="259060" cy="259060"/>
          </a:xfrm>
          <a:custGeom>
            <a:avLst/>
            <a:gdLst/>
            <a:ahLst/>
            <a:cxnLst/>
            <a:rect l="l" t="t" r="r" b="b"/>
            <a:pathLst>
              <a:path w="259060" h="259060">
                <a:moveTo>
                  <a:pt x="129530" y="0"/>
                </a:moveTo>
                <a:lnTo>
                  <a:pt x="129530" y="0"/>
                </a:lnTo>
                <a:cubicBezTo>
                  <a:pt x="201067" y="0"/>
                  <a:pt x="259060" y="57993"/>
                  <a:pt x="259060" y="129530"/>
                </a:cubicBezTo>
                <a:lnTo>
                  <a:pt x="259060" y="129530"/>
                </a:lnTo>
                <a:cubicBezTo>
                  <a:pt x="259060" y="201067"/>
                  <a:pt x="201067" y="259060"/>
                  <a:pt x="129530" y="259060"/>
                </a:cubicBezTo>
                <a:lnTo>
                  <a:pt x="129530" y="259060"/>
                </a:lnTo>
                <a:cubicBezTo>
                  <a:pt x="57993" y="259060"/>
                  <a:pt x="0" y="201067"/>
                  <a:pt x="0" y="129530"/>
                </a:cubicBezTo>
                <a:lnTo>
                  <a:pt x="0" y="129530"/>
                </a:lnTo>
                <a:cubicBezTo>
                  <a:pt x="0" y="57993"/>
                  <a:pt x="57993" y="0"/>
                  <a:pt x="129530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46" name="Text 44"/>
          <p:cNvSpPr/>
          <p:nvPr/>
        </p:nvSpPr>
        <p:spPr>
          <a:xfrm>
            <a:off x="6305559" y="3177530"/>
            <a:ext cx="323825" cy="2590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20" b="1" dirty="0">
                <a:solidFill>
                  <a:srgbClr val="2C3E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694148" y="3177530"/>
            <a:ext cx="5075952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b="1" dirty="0">
                <a:solidFill>
                  <a:srgbClr val="E9ECEF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Real-World Validation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694148" y="3371825"/>
            <a:ext cx="5075952" cy="388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E9ECEF">
                    <a:alpha val="9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Test these methods on actual clinical datasets to validate practical utility and identify implementation challenges.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337941" y="3857562"/>
            <a:ext cx="259060" cy="259060"/>
          </a:xfrm>
          <a:custGeom>
            <a:avLst/>
            <a:gdLst/>
            <a:ahLst/>
            <a:cxnLst/>
            <a:rect l="l" t="t" r="r" b="b"/>
            <a:pathLst>
              <a:path w="259060" h="259060">
                <a:moveTo>
                  <a:pt x="129530" y="0"/>
                </a:moveTo>
                <a:lnTo>
                  <a:pt x="129530" y="0"/>
                </a:lnTo>
                <a:cubicBezTo>
                  <a:pt x="201067" y="0"/>
                  <a:pt x="259060" y="57993"/>
                  <a:pt x="259060" y="129530"/>
                </a:cubicBezTo>
                <a:lnTo>
                  <a:pt x="259060" y="129530"/>
                </a:lnTo>
                <a:cubicBezTo>
                  <a:pt x="259060" y="201067"/>
                  <a:pt x="201067" y="259060"/>
                  <a:pt x="129530" y="259060"/>
                </a:cubicBezTo>
                <a:lnTo>
                  <a:pt x="129530" y="259060"/>
                </a:lnTo>
                <a:cubicBezTo>
                  <a:pt x="57993" y="259060"/>
                  <a:pt x="0" y="201067"/>
                  <a:pt x="0" y="129530"/>
                </a:cubicBezTo>
                <a:lnTo>
                  <a:pt x="0" y="129530"/>
                </a:lnTo>
                <a:cubicBezTo>
                  <a:pt x="0" y="57993"/>
                  <a:pt x="57993" y="0"/>
                  <a:pt x="129530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50" name="Text 48"/>
          <p:cNvSpPr/>
          <p:nvPr/>
        </p:nvSpPr>
        <p:spPr>
          <a:xfrm>
            <a:off x="6305559" y="3857562"/>
            <a:ext cx="323825" cy="2590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20" b="1" dirty="0">
                <a:solidFill>
                  <a:srgbClr val="2C3E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694148" y="3857562"/>
            <a:ext cx="5075952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b="1" dirty="0">
                <a:solidFill>
                  <a:srgbClr val="E9ECEF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HAC Software Development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694148" y="4051857"/>
            <a:ext cx="5075952" cy="388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E9ECEF">
                    <a:alpha val="9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Develop R packages supporting HAC survival estimation with censored data to enable nested dependence modeling.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337941" y="4537594"/>
            <a:ext cx="259060" cy="259060"/>
          </a:xfrm>
          <a:custGeom>
            <a:avLst/>
            <a:gdLst/>
            <a:ahLst/>
            <a:cxnLst/>
            <a:rect l="l" t="t" r="r" b="b"/>
            <a:pathLst>
              <a:path w="259060" h="259060">
                <a:moveTo>
                  <a:pt x="129530" y="0"/>
                </a:moveTo>
                <a:lnTo>
                  <a:pt x="129530" y="0"/>
                </a:lnTo>
                <a:cubicBezTo>
                  <a:pt x="201067" y="0"/>
                  <a:pt x="259060" y="57993"/>
                  <a:pt x="259060" y="129530"/>
                </a:cubicBezTo>
                <a:lnTo>
                  <a:pt x="259060" y="129530"/>
                </a:lnTo>
                <a:cubicBezTo>
                  <a:pt x="259060" y="201067"/>
                  <a:pt x="201067" y="259060"/>
                  <a:pt x="129530" y="259060"/>
                </a:cubicBezTo>
                <a:lnTo>
                  <a:pt x="129530" y="259060"/>
                </a:lnTo>
                <a:cubicBezTo>
                  <a:pt x="57993" y="259060"/>
                  <a:pt x="0" y="201067"/>
                  <a:pt x="0" y="129530"/>
                </a:cubicBezTo>
                <a:lnTo>
                  <a:pt x="0" y="129530"/>
                </a:lnTo>
                <a:cubicBezTo>
                  <a:pt x="0" y="57993"/>
                  <a:pt x="57993" y="0"/>
                  <a:pt x="129530" y="0"/>
                </a:cubicBez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54" name="Text 52"/>
          <p:cNvSpPr/>
          <p:nvPr/>
        </p:nvSpPr>
        <p:spPr>
          <a:xfrm>
            <a:off x="6305559" y="4537594"/>
            <a:ext cx="323825" cy="2590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20" b="1" dirty="0">
                <a:solidFill>
                  <a:srgbClr val="2C3E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694148" y="4537594"/>
            <a:ext cx="5075952" cy="1942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b="1" dirty="0">
                <a:solidFill>
                  <a:srgbClr val="E9ECEF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Multiple Copula Families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694148" y="4731888"/>
            <a:ext cx="5075952" cy="3885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0" dirty="0">
                <a:solidFill>
                  <a:srgbClr val="E9ECEF">
                    <a:alpha val="9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Compare performance across Clayton, Gumbel, Frank, and other copula families under various dependence structures.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184124" y="5646693"/>
            <a:ext cx="5675028" cy="987665"/>
          </a:xfrm>
          <a:custGeom>
            <a:avLst/>
            <a:gdLst/>
            <a:ahLst/>
            <a:cxnLst/>
            <a:rect l="l" t="t" r="r" b="b"/>
            <a:pathLst>
              <a:path w="5675028" h="987665">
                <a:moveTo>
                  <a:pt x="64761" y="0"/>
                </a:moveTo>
                <a:lnTo>
                  <a:pt x="5610267" y="0"/>
                </a:lnTo>
                <a:cubicBezTo>
                  <a:pt x="5646033" y="0"/>
                  <a:pt x="5675028" y="28995"/>
                  <a:pt x="5675028" y="64761"/>
                </a:cubicBezTo>
                <a:lnTo>
                  <a:pt x="5675028" y="922904"/>
                </a:lnTo>
                <a:cubicBezTo>
                  <a:pt x="5675028" y="958671"/>
                  <a:pt x="5646033" y="987665"/>
                  <a:pt x="5610267" y="987665"/>
                </a:cubicBezTo>
                <a:lnTo>
                  <a:pt x="64761" y="987665"/>
                </a:lnTo>
                <a:cubicBezTo>
                  <a:pt x="28995" y="987665"/>
                  <a:pt x="0" y="958671"/>
                  <a:pt x="0" y="922904"/>
                </a:cubicBezTo>
                <a:lnTo>
                  <a:pt x="0" y="64761"/>
                </a:lnTo>
                <a:cubicBezTo>
                  <a:pt x="0" y="29019"/>
                  <a:pt x="29019" y="0"/>
                  <a:pt x="64761" y="0"/>
                </a:cubicBezTo>
                <a:close/>
              </a:path>
            </a:pathLst>
          </a:custGeom>
          <a:solidFill>
            <a:srgbClr val="C8963E">
              <a:alpha val="10196"/>
            </a:srgbClr>
          </a:solidFill>
          <a:ln w="25400">
            <a:solidFill>
              <a:srgbClr val="C8963E"/>
            </a:solidFill>
            <a:prstDash val="solid"/>
          </a:ln>
        </p:spPr>
      </p:sp>
      <p:sp>
        <p:nvSpPr>
          <p:cNvPr id="58" name="Shape 56"/>
          <p:cNvSpPr/>
          <p:nvPr/>
        </p:nvSpPr>
        <p:spPr>
          <a:xfrm>
            <a:off x="6333893" y="5800510"/>
            <a:ext cx="218582" cy="194295"/>
          </a:xfrm>
          <a:custGeom>
            <a:avLst/>
            <a:gdLst/>
            <a:ahLst/>
            <a:cxnLst/>
            <a:rect l="l" t="t" r="r" b="b"/>
            <a:pathLst>
              <a:path w="218582" h="194295">
                <a:moveTo>
                  <a:pt x="117450" y="-7172"/>
                </a:moveTo>
                <a:cubicBezTo>
                  <a:pt x="115894" y="-10208"/>
                  <a:pt x="112744" y="-12143"/>
                  <a:pt x="109329" y="-12143"/>
                </a:cubicBezTo>
                <a:cubicBezTo>
                  <a:pt x="105913" y="-12143"/>
                  <a:pt x="102764" y="-10208"/>
                  <a:pt x="101208" y="-7172"/>
                </a:cubicBezTo>
                <a:lnTo>
                  <a:pt x="73278" y="47549"/>
                </a:lnTo>
                <a:lnTo>
                  <a:pt x="12599" y="57188"/>
                </a:lnTo>
                <a:cubicBezTo>
                  <a:pt x="9221" y="57719"/>
                  <a:pt x="6413" y="60110"/>
                  <a:pt x="5351" y="63374"/>
                </a:cubicBezTo>
                <a:cubicBezTo>
                  <a:pt x="4288" y="66637"/>
                  <a:pt x="5161" y="70204"/>
                  <a:pt x="7552" y="72633"/>
                </a:cubicBezTo>
                <a:lnTo>
                  <a:pt x="50964" y="116084"/>
                </a:lnTo>
                <a:lnTo>
                  <a:pt x="41401" y="176763"/>
                </a:lnTo>
                <a:cubicBezTo>
                  <a:pt x="40870" y="180140"/>
                  <a:pt x="42274" y="183555"/>
                  <a:pt x="45045" y="185567"/>
                </a:cubicBezTo>
                <a:cubicBezTo>
                  <a:pt x="47815" y="187578"/>
                  <a:pt x="51458" y="187882"/>
                  <a:pt x="54532" y="186326"/>
                </a:cubicBezTo>
                <a:lnTo>
                  <a:pt x="109329" y="158472"/>
                </a:lnTo>
                <a:lnTo>
                  <a:pt x="164088" y="186326"/>
                </a:lnTo>
                <a:cubicBezTo>
                  <a:pt x="167124" y="187882"/>
                  <a:pt x="170805" y="187578"/>
                  <a:pt x="173575" y="185567"/>
                </a:cubicBezTo>
                <a:cubicBezTo>
                  <a:pt x="176345" y="183555"/>
                  <a:pt x="177749" y="180178"/>
                  <a:pt x="177218" y="176763"/>
                </a:cubicBezTo>
                <a:lnTo>
                  <a:pt x="167617" y="116084"/>
                </a:lnTo>
                <a:lnTo>
                  <a:pt x="211030" y="72633"/>
                </a:lnTo>
                <a:cubicBezTo>
                  <a:pt x="213459" y="70204"/>
                  <a:pt x="214294" y="66637"/>
                  <a:pt x="213231" y="63374"/>
                </a:cubicBezTo>
                <a:cubicBezTo>
                  <a:pt x="212168" y="60110"/>
                  <a:pt x="209398" y="57719"/>
                  <a:pt x="205983" y="57188"/>
                </a:cubicBezTo>
                <a:lnTo>
                  <a:pt x="145342" y="47549"/>
                </a:lnTo>
                <a:lnTo>
                  <a:pt x="117450" y="-7172"/>
                </a:lnTo>
                <a:close/>
              </a:path>
            </a:pathLst>
          </a:custGeom>
          <a:solidFill>
            <a:srgbClr val="C8963E"/>
          </a:solidFill>
          <a:ln/>
        </p:spPr>
      </p:sp>
      <p:sp>
        <p:nvSpPr>
          <p:cNvPr id="59" name="Text 57"/>
          <p:cNvSpPr/>
          <p:nvPr/>
        </p:nvSpPr>
        <p:spPr>
          <a:xfrm>
            <a:off x="6661766" y="5784319"/>
            <a:ext cx="1044335" cy="226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7" b="1" dirty="0">
                <a:solidFill>
                  <a:srgbClr val="2C3E50"/>
                </a:solidFill>
                <a:latin typeface="Unna" pitchFamily="34" charset="0"/>
                <a:ea typeface="Unna" pitchFamily="34" charset="-122"/>
                <a:cs typeface="Unna" pitchFamily="34" charset="-120"/>
              </a:rPr>
              <a:t>Research Impact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6321750" y="6075761"/>
            <a:ext cx="5464542" cy="4209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20" dirty="0">
                <a:solidFill>
                  <a:srgbClr val="21252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This project establishes a strong foundation for improving survival analysis under challenging censoring conditions, offering a pathway for future research to build upon these insights.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Assessing the Impact of Treatment-Dependent Censoring on Survival Analysis in Clinical Trials Using Copulas</dc:title>
  <dc:subject>Assessing the Impact of Treatment-Dependent Censoring on Survival Analysis in Clinical Trials Using Copulas</dc:subject>
  <dc:creator>Kimi</dc:creator>
  <cp:lastModifiedBy>Kimi</cp:lastModifiedBy>
  <cp:revision>1</cp:revision>
  <dcterms:created xsi:type="dcterms:W3CDTF">2026-02-09T10:39:55Z</dcterms:created>
  <dcterms:modified xsi:type="dcterms:W3CDTF">2026-02-09T10:39:55Z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{"Label":"Assessing the Impact of Treatment-Dependent Censoring on Survival Analysis in Clinical Trials Using Copulas","ContentProducer":"001191110108MACG2KBH8F10000","ProduceID":"19c41fac-2162-8118-8000-0000d616f0d5","ReservedCode1":"","ContentPropagator":"001191110108MACG2KBH8F20000","PropagateID":"19c41fac-2162-8118-8000-0000d616f0d5","ReservedCode2":""}</vt:lpwstr>
  </property>
</Properties>
</file>